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37"/>
  </p:notesMasterIdLst>
  <p:handoutMasterIdLst>
    <p:handoutMasterId r:id="rId38"/>
  </p:handoutMasterIdLst>
  <p:sldIdLst>
    <p:sldId id="1735" r:id="rId3"/>
    <p:sldId id="1736" r:id="rId4"/>
    <p:sldId id="1965" r:id="rId5"/>
    <p:sldId id="1738" r:id="rId6"/>
    <p:sldId id="1979" r:id="rId7"/>
    <p:sldId id="1739" r:id="rId8"/>
    <p:sldId id="1974" r:id="rId9"/>
    <p:sldId id="1975" r:id="rId10"/>
    <p:sldId id="1963" r:id="rId11"/>
    <p:sldId id="1741" r:id="rId12"/>
    <p:sldId id="1980" r:id="rId13"/>
    <p:sldId id="1977" r:id="rId14"/>
    <p:sldId id="1976" r:id="rId15"/>
    <p:sldId id="1978" r:id="rId16"/>
    <p:sldId id="1968" r:id="rId17"/>
    <p:sldId id="1742" r:id="rId18"/>
    <p:sldId id="1981" r:id="rId19"/>
    <p:sldId id="1982" r:id="rId20"/>
    <p:sldId id="1983" r:id="rId21"/>
    <p:sldId id="1966" r:id="rId22"/>
    <p:sldId id="1745" r:id="rId23"/>
    <p:sldId id="1984" r:id="rId24"/>
    <p:sldId id="1746" r:id="rId25"/>
    <p:sldId id="1985" r:id="rId26"/>
    <p:sldId id="1747" r:id="rId27"/>
    <p:sldId id="1750" r:id="rId28"/>
    <p:sldId id="1751" r:id="rId29"/>
    <p:sldId id="1752" r:id="rId30"/>
    <p:sldId id="1755" r:id="rId31"/>
    <p:sldId id="1967" r:id="rId32"/>
    <p:sldId id="1986" r:id="rId33"/>
    <p:sldId id="1989" r:id="rId34"/>
    <p:sldId id="1990" r:id="rId35"/>
    <p:sldId id="1701"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7402B"/>
    <a:srgbClr val="713346"/>
    <a:srgbClr val="326CE5"/>
    <a:srgbClr val="B4F2C9"/>
    <a:srgbClr val="F47C30"/>
    <a:srgbClr val="92D3DF"/>
    <a:srgbClr val="D8EFF4"/>
    <a:srgbClr val="142D8A"/>
    <a:srgbClr val="1F3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0" autoAdjust="0"/>
    <p:restoredTop sz="95067" autoAdjust="0"/>
  </p:normalViewPr>
  <p:slideViewPr>
    <p:cSldViewPr>
      <p:cViewPr varScale="1">
        <p:scale>
          <a:sx n="138" d="100"/>
          <a:sy n="138" d="100"/>
        </p:scale>
        <p:origin x="558" y="1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23-Jul-20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23-Jul-20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127530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pi/deki/files/86253/Designing_and_Using_Normalization_Rules.pptx"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velopers.exlibrisgroup.com/blog/alma-normalization-rule-examples/"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developers.exlibrisgroup.com/blog/alma-normalization-rule-examples/"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hyperlink" Target="https://knowledge.exlibrisgroup.com/@api/deki/files/86253/Designing_and_Using_Normalization_Rules.pptx"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evelopers.exlibrisgroup.com/blog/alma-normalization-rule-examples/"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E73F6-75FC-44E9-BBFF-F064A233FBD3}"/>
              </a:ext>
            </a:extLst>
          </p:cNvPr>
          <p:cNvSpPr>
            <a:spLocks noGrp="1"/>
          </p:cNvSpPr>
          <p:nvPr>
            <p:ph type="ctrTitle"/>
          </p:nvPr>
        </p:nvSpPr>
        <p:spPr>
          <a:xfrm>
            <a:off x="215515" y="2643758"/>
            <a:ext cx="5256585" cy="1411653"/>
          </a:xfrm>
        </p:spPr>
        <p:txBody>
          <a:bodyPr/>
          <a:lstStyle/>
          <a:p>
            <a:r>
              <a:rPr lang="en-US" sz="2800" dirty="0"/>
              <a:t>How to use normalization rules to change the text of invalid language codes in fields 008 and 041</a:t>
            </a:r>
          </a:p>
        </p:txBody>
      </p:sp>
      <p:sp>
        <p:nvSpPr>
          <p:cNvPr id="7" name="Text Placeholder 6">
            <a:extLst>
              <a:ext uri="{FF2B5EF4-FFF2-40B4-BE49-F238E27FC236}">
                <a16:creationId xmlns:a16="http://schemas.microsoft.com/office/drawing/2014/main" id="{E3E3076C-2A62-4931-8C20-AA9AF105D504}"/>
              </a:ext>
            </a:extLst>
          </p:cNvPr>
          <p:cNvSpPr>
            <a:spLocks noGrp="1"/>
          </p:cNvSpPr>
          <p:nvPr>
            <p:ph type="body" sz="quarter" idx="12"/>
          </p:nvPr>
        </p:nvSpPr>
        <p:spPr>
          <a:xfrm>
            <a:off x="323528" y="4055411"/>
            <a:ext cx="5040560" cy="676579"/>
          </a:xfrm>
        </p:spPr>
        <p:txBody>
          <a:bodyPr>
            <a:normAutofit/>
          </a:bodyPr>
          <a:lstStyle/>
          <a:p>
            <a:r>
              <a:rPr lang="en-US" dirty="0"/>
              <a:t>Yoel Kortick</a:t>
            </a:r>
          </a:p>
          <a:p>
            <a:r>
              <a:rPr lang="en-US" dirty="0"/>
              <a:t>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routines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1800" dirty="0"/>
              <a:t>In this presentation we will show and explain the normalization routines but we will not show how they are created.</a:t>
            </a:r>
          </a:p>
          <a:p>
            <a:r>
              <a:rPr lang="en-US" sz="1800" dirty="0"/>
              <a:t>To see how the normalization routines are created see:</a:t>
            </a:r>
          </a:p>
          <a:p>
            <a:r>
              <a:rPr lang="en-US" sz="1800" dirty="0"/>
              <a:t>Section “Creating normalization routines and processes” in </a:t>
            </a:r>
            <a:r>
              <a:rPr lang="en-US" sz="1800" dirty="0">
                <a:hlinkClick r:id="rId2" tooltip="Designing and Using Normalization Rules.pptx"/>
              </a:rPr>
              <a:t>Designing and Using Normalization Rules</a:t>
            </a:r>
            <a:endParaRPr lang="en-US" sz="1800" dirty="0"/>
          </a:p>
        </p:txBody>
      </p:sp>
    </p:spTree>
    <p:extLst>
      <p:ext uri="{BB962C8B-B14F-4D97-AF65-F5344CB8AC3E}">
        <p14:creationId xmlns:p14="http://schemas.microsoft.com/office/powerpoint/2010/main" val="304431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routines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1800" dirty="0"/>
              <a:t>The normalization routine for changing the 008 pos. 35-37 from “HUN” to “</a:t>
            </a:r>
            <a:r>
              <a:rPr lang="en-US" sz="1800" dirty="0" err="1"/>
              <a:t>hun</a:t>
            </a:r>
            <a:r>
              <a:rPr lang="en-US" sz="1800" dirty="0"/>
              <a:t>” can be found at </a:t>
            </a:r>
            <a:r>
              <a:rPr lang="en-US" sz="1800" dirty="0">
                <a:hlinkClick r:id="rId2"/>
              </a:rPr>
              <a:t>Alma Normalization Rule Examples</a:t>
            </a:r>
            <a:endParaRPr lang="en-US" sz="1800" dirty="0"/>
          </a:p>
          <a:p>
            <a:pPr marL="457200" indent="-457200">
              <a:buFont typeface="+mj-lt"/>
              <a:buAutoNum type="arabicPeriod"/>
            </a:pPr>
            <a:endParaRPr lang="en-US" sz="1800" dirty="0"/>
          </a:p>
        </p:txBody>
      </p:sp>
      <p:pic>
        <p:nvPicPr>
          <p:cNvPr id="6" name="Picture 5">
            <a:extLst>
              <a:ext uri="{FF2B5EF4-FFF2-40B4-BE49-F238E27FC236}">
                <a16:creationId xmlns:a16="http://schemas.microsoft.com/office/drawing/2014/main" id="{631C64C9-CFB9-4E5C-BB2B-0272E26F6F14}"/>
              </a:ext>
            </a:extLst>
          </p:cNvPr>
          <p:cNvPicPr>
            <a:picLocks noChangeAspect="1"/>
          </p:cNvPicPr>
          <p:nvPr/>
        </p:nvPicPr>
        <p:blipFill>
          <a:blip r:embed="rId3"/>
          <a:stretch>
            <a:fillRect/>
          </a:stretch>
        </p:blipFill>
        <p:spPr>
          <a:xfrm>
            <a:off x="1990725" y="1905744"/>
            <a:ext cx="5162550" cy="1962150"/>
          </a:xfrm>
          <a:prstGeom prst="rect">
            <a:avLst/>
          </a:prstGeom>
        </p:spPr>
      </p:pic>
    </p:spTree>
    <p:extLst>
      <p:ext uri="{BB962C8B-B14F-4D97-AF65-F5344CB8AC3E}">
        <p14:creationId xmlns:p14="http://schemas.microsoft.com/office/powerpoint/2010/main" val="88701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2D31E-D0F1-4C94-AF46-197B2FB1CACF}"/>
              </a:ext>
            </a:extLst>
          </p:cNvPr>
          <p:cNvPicPr>
            <a:picLocks noChangeAspect="1"/>
          </p:cNvPicPr>
          <p:nvPr/>
        </p:nvPicPr>
        <p:blipFill>
          <a:blip r:embed="rId2"/>
          <a:stretch>
            <a:fillRect/>
          </a:stretch>
        </p:blipFill>
        <p:spPr>
          <a:xfrm>
            <a:off x="3202112" y="1988595"/>
            <a:ext cx="2666032" cy="164125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routines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266027"/>
          </a:xfrm>
        </p:spPr>
        <p:txBody>
          <a:bodyPr>
            <a:normAutofit/>
          </a:bodyPr>
          <a:lstStyle/>
          <a:p>
            <a:r>
              <a:rPr lang="en-US" sz="1800" dirty="0"/>
              <a:t>Here we have created the normalization routine for changing the 008 pos. 15-17 from “HU#” to “hu#” in the metadata editor.</a:t>
            </a:r>
          </a:p>
          <a:p>
            <a:r>
              <a:rPr lang="en-US" sz="1800" dirty="0"/>
              <a:t>We called it “change 008 pos 35-37 from HUN to </a:t>
            </a:r>
            <a:r>
              <a:rPr lang="en-US" sz="1800" dirty="0" err="1"/>
              <a:t>hun</a:t>
            </a:r>
            <a:r>
              <a:rPr lang="en-US" sz="1800" dirty="0"/>
              <a:t>”</a:t>
            </a:r>
          </a:p>
          <a:p>
            <a:pPr marL="457200" indent="-457200">
              <a:buFont typeface="+mj-lt"/>
              <a:buAutoNum type="arabicPeriod"/>
            </a:pPr>
            <a:endParaRPr lang="en-US" sz="1800" dirty="0"/>
          </a:p>
        </p:txBody>
      </p:sp>
      <p:sp>
        <p:nvSpPr>
          <p:cNvPr id="8" name="TextBox 7">
            <a:extLst>
              <a:ext uri="{FF2B5EF4-FFF2-40B4-BE49-F238E27FC236}">
                <a16:creationId xmlns:a16="http://schemas.microsoft.com/office/drawing/2014/main" id="{E3A04E47-D96E-47CB-A3FF-55C7E0E4C851}"/>
              </a:ext>
            </a:extLst>
          </p:cNvPr>
          <p:cNvSpPr txBox="1"/>
          <p:nvPr/>
        </p:nvSpPr>
        <p:spPr>
          <a:xfrm>
            <a:off x="323528" y="2338893"/>
            <a:ext cx="2016224" cy="830997"/>
          </a:xfrm>
          <a:prstGeom prst="rect">
            <a:avLst/>
          </a:prstGeom>
          <a:noFill/>
          <a:ln>
            <a:solidFill>
              <a:schemeClr val="tx1"/>
            </a:solidFill>
          </a:ln>
        </p:spPr>
        <p:txBody>
          <a:bodyPr wrap="square" rtlCol="0">
            <a:spAutoFit/>
          </a:bodyPr>
          <a:lstStyle/>
          <a:p>
            <a:r>
              <a:rPr lang="en-US" sz="1200" dirty="0"/>
              <a:t>This means only make the change if now there is “HU#” in 008 pos. 15 for 3 positions (which means 15-17)</a:t>
            </a:r>
          </a:p>
        </p:txBody>
      </p:sp>
      <p:cxnSp>
        <p:nvCxnSpPr>
          <p:cNvPr id="10" name="Straight Arrow Connector 9">
            <a:extLst>
              <a:ext uri="{FF2B5EF4-FFF2-40B4-BE49-F238E27FC236}">
                <a16:creationId xmlns:a16="http://schemas.microsoft.com/office/drawing/2014/main" id="{C0EE9E76-ACE4-451D-AB85-96C72C7B056C}"/>
              </a:ext>
            </a:extLst>
          </p:cNvPr>
          <p:cNvCxnSpPr>
            <a:cxnSpLocks/>
          </p:cNvCxnSpPr>
          <p:nvPr/>
        </p:nvCxnSpPr>
        <p:spPr>
          <a:xfrm>
            <a:off x="2339752" y="2629904"/>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344105-2FE0-4924-BD57-389411D01642}"/>
              </a:ext>
            </a:extLst>
          </p:cNvPr>
          <p:cNvCxnSpPr>
            <a:cxnSpLocks/>
          </p:cNvCxnSpPr>
          <p:nvPr/>
        </p:nvCxnSpPr>
        <p:spPr>
          <a:xfrm flipH="1">
            <a:off x="5436096" y="2859782"/>
            <a:ext cx="11521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E0C4C6-3F76-4B01-BB64-9963A35FCB3E}"/>
              </a:ext>
            </a:extLst>
          </p:cNvPr>
          <p:cNvSpPr txBox="1"/>
          <p:nvPr/>
        </p:nvSpPr>
        <p:spPr>
          <a:xfrm>
            <a:off x="6588224" y="2521818"/>
            <a:ext cx="2016224" cy="830997"/>
          </a:xfrm>
          <a:prstGeom prst="rect">
            <a:avLst/>
          </a:prstGeom>
          <a:noFill/>
          <a:ln>
            <a:solidFill>
              <a:schemeClr val="tx1"/>
            </a:solidFill>
          </a:ln>
        </p:spPr>
        <p:txBody>
          <a:bodyPr wrap="square" rtlCol="0">
            <a:spAutoFit/>
          </a:bodyPr>
          <a:lstStyle/>
          <a:p>
            <a:r>
              <a:rPr lang="en-US" sz="1200" dirty="0"/>
              <a:t>This means replace whatever is in 008 pos. 15 for 3 positions (which means 15-17) to be “hu#”</a:t>
            </a:r>
          </a:p>
        </p:txBody>
      </p:sp>
      <p:sp>
        <p:nvSpPr>
          <p:cNvPr id="18" name="TextBox 17">
            <a:extLst>
              <a:ext uri="{FF2B5EF4-FFF2-40B4-BE49-F238E27FC236}">
                <a16:creationId xmlns:a16="http://schemas.microsoft.com/office/drawing/2014/main" id="{2CAABA38-53EB-4EEF-B7D7-34DBB50888D6}"/>
              </a:ext>
            </a:extLst>
          </p:cNvPr>
          <p:cNvSpPr txBox="1"/>
          <p:nvPr/>
        </p:nvSpPr>
        <p:spPr>
          <a:xfrm>
            <a:off x="1691680" y="3705875"/>
            <a:ext cx="5688632" cy="1169551"/>
          </a:xfrm>
          <a:prstGeom prst="rect">
            <a:avLst/>
          </a:prstGeom>
          <a:noFill/>
          <a:ln>
            <a:solidFill>
              <a:schemeClr val="tx1"/>
            </a:solidFill>
          </a:ln>
        </p:spPr>
        <p:txBody>
          <a:bodyPr wrap="square" rtlCol="0">
            <a:spAutoFit/>
          </a:bodyPr>
          <a:lstStyle/>
          <a:p>
            <a:r>
              <a:rPr lang="en-US" sz="1400" dirty="0"/>
              <a:t>The condition here is on the </a:t>
            </a:r>
            <a:r>
              <a:rPr lang="en-US" sz="1400" b="1" dirty="0"/>
              <a:t>level of the record </a:t>
            </a:r>
            <a:r>
              <a:rPr lang="en-US" sz="1400" dirty="0"/>
              <a:t>(after the “when”) and not on the level of the field (after the “</a:t>
            </a:r>
            <a:r>
              <a:rPr lang="en-US" sz="1400" dirty="0" err="1"/>
              <a:t>replaceControlContents</a:t>
            </a:r>
            <a:r>
              <a:rPr lang="en-US" sz="1400" dirty="0"/>
              <a:t>”).  The condition can be on the level of the record because there is only one 008 field in the record.  We do not need to worry therefore which 008 will be changed – there is only one</a:t>
            </a:r>
          </a:p>
        </p:txBody>
      </p:sp>
    </p:spTree>
    <p:extLst>
      <p:ext uri="{BB962C8B-B14F-4D97-AF65-F5344CB8AC3E}">
        <p14:creationId xmlns:p14="http://schemas.microsoft.com/office/powerpoint/2010/main" val="97016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routines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1800" dirty="0"/>
              <a:t>The normalization routine for changing the 041 subfield a from “HEB” to “</a:t>
            </a:r>
            <a:r>
              <a:rPr lang="en-US" sz="1800" dirty="0" err="1"/>
              <a:t>heb</a:t>
            </a:r>
            <a:r>
              <a:rPr lang="en-US" sz="1800" dirty="0"/>
              <a:t>” also can be found at </a:t>
            </a:r>
            <a:r>
              <a:rPr lang="en-US" sz="1800" dirty="0">
                <a:hlinkClick r:id="rId2"/>
              </a:rPr>
              <a:t>Alma Normalization Rule Examples</a:t>
            </a:r>
            <a:endParaRPr lang="en-US" sz="1800" dirty="0"/>
          </a:p>
          <a:p>
            <a:pPr marL="457200" indent="-457200">
              <a:buFont typeface="+mj-lt"/>
              <a:buAutoNum type="arabicPeriod"/>
            </a:pPr>
            <a:endParaRPr lang="en-US" sz="1800" dirty="0"/>
          </a:p>
        </p:txBody>
      </p:sp>
      <p:pic>
        <p:nvPicPr>
          <p:cNvPr id="6" name="Picture 5">
            <a:extLst>
              <a:ext uri="{FF2B5EF4-FFF2-40B4-BE49-F238E27FC236}">
                <a16:creationId xmlns:a16="http://schemas.microsoft.com/office/drawing/2014/main" id="{2ED5AAC1-7910-4BFD-88F1-C66B2B70E273}"/>
              </a:ext>
            </a:extLst>
          </p:cNvPr>
          <p:cNvPicPr>
            <a:picLocks noChangeAspect="1"/>
          </p:cNvPicPr>
          <p:nvPr/>
        </p:nvPicPr>
        <p:blipFill>
          <a:blip r:embed="rId3"/>
          <a:stretch>
            <a:fillRect/>
          </a:stretch>
        </p:blipFill>
        <p:spPr>
          <a:xfrm>
            <a:off x="1691680" y="1995686"/>
            <a:ext cx="5667375" cy="1762125"/>
          </a:xfrm>
          <a:prstGeom prst="rect">
            <a:avLst/>
          </a:prstGeom>
          <a:ln>
            <a:solidFill>
              <a:schemeClr val="accent1"/>
            </a:solidFill>
          </a:ln>
        </p:spPr>
      </p:pic>
    </p:spTree>
    <p:extLst>
      <p:ext uri="{BB962C8B-B14F-4D97-AF65-F5344CB8AC3E}">
        <p14:creationId xmlns:p14="http://schemas.microsoft.com/office/powerpoint/2010/main" val="324484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9E3568-BB54-4230-A904-F03C69AF08A4}"/>
              </a:ext>
            </a:extLst>
          </p:cNvPr>
          <p:cNvPicPr>
            <a:picLocks noChangeAspect="1"/>
          </p:cNvPicPr>
          <p:nvPr/>
        </p:nvPicPr>
        <p:blipFill>
          <a:blip r:embed="rId2"/>
          <a:stretch>
            <a:fillRect/>
          </a:stretch>
        </p:blipFill>
        <p:spPr>
          <a:xfrm>
            <a:off x="2791303" y="1851670"/>
            <a:ext cx="3425552" cy="1300441"/>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routines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266027"/>
          </a:xfrm>
        </p:spPr>
        <p:txBody>
          <a:bodyPr>
            <a:normAutofit/>
          </a:bodyPr>
          <a:lstStyle/>
          <a:p>
            <a:r>
              <a:rPr lang="en-US" sz="1800" dirty="0"/>
              <a:t>Here we have created the normalization routine for changing the 041 subfield a from “HEB” to “</a:t>
            </a:r>
            <a:r>
              <a:rPr lang="en-US" sz="1800" dirty="0" err="1"/>
              <a:t>heb</a:t>
            </a:r>
            <a:r>
              <a:rPr lang="en-US" sz="1800" dirty="0"/>
              <a:t>” in the metadata editor.</a:t>
            </a:r>
          </a:p>
          <a:p>
            <a:r>
              <a:rPr lang="en-US" sz="1800" dirty="0"/>
              <a:t>We called it “replace 041 a HEB with 041 a </a:t>
            </a:r>
            <a:r>
              <a:rPr lang="en-US" sz="1800" dirty="0" err="1"/>
              <a:t>heb</a:t>
            </a:r>
            <a:r>
              <a:rPr lang="en-US" sz="1800" dirty="0"/>
              <a:t>”</a:t>
            </a:r>
          </a:p>
          <a:p>
            <a:pPr marL="457200" indent="-457200">
              <a:buFont typeface="+mj-lt"/>
              <a:buAutoNum type="arabicPeriod"/>
            </a:pPr>
            <a:endParaRPr lang="en-US" sz="1800" dirty="0"/>
          </a:p>
        </p:txBody>
      </p:sp>
      <p:sp>
        <p:nvSpPr>
          <p:cNvPr id="8" name="TextBox 7">
            <a:extLst>
              <a:ext uri="{FF2B5EF4-FFF2-40B4-BE49-F238E27FC236}">
                <a16:creationId xmlns:a16="http://schemas.microsoft.com/office/drawing/2014/main" id="{E3A04E47-D96E-47CB-A3FF-55C7E0E4C851}"/>
              </a:ext>
            </a:extLst>
          </p:cNvPr>
          <p:cNvSpPr txBox="1"/>
          <p:nvPr/>
        </p:nvSpPr>
        <p:spPr>
          <a:xfrm>
            <a:off x="323528" y="2440921"/>
            <a:ext cx="1800200" cy="646331"/>
          </a:xfrm>
          <a:prstGeom prst="rect">
            <a:avLst/>
          </a:prstGeom>
          <a:noFill/>
          <a:ln>
            <a:solidFill>
              <a:schemeClr val="tx1"/>
            </a:solidFill>
          </a:ln>
        </p:spPr>
        <p:txBody>
          <a:bodyPr wrap="square" rtlCol="0">
            <a:spAutoFit/>
          </a:bodyPr>
          <a:lstStyle/>
          <a:p>
            <a:r>
              <a:rPr lang="en-US" sz="1200" dirty="0"/>
              <a:t>This means replace the text “HEB” with text “</a:t>
            </a:r>
            <a:r>
              <a:rPr lang="en-US" sz="1200" dirty="0" err="1"/>
              <a:t>heb</a:t>
            </a:r>
            <a:r>
              <a:rPr lang="en-US" sz="1200" dirty="0"/>
              <a:t>” in 041 subfield a</a:t>
            </a:r>
          </a:p>
        </p:txBody>
      </p:sp>
      <p:cxnSp>
        <p:nvCxnSpPr>
          <p:cNvPr id="10" name="Straight Arrow Connector 9">
            <a:extLst>
              <a:ext uri="{FF2B5EF4-FFF2-40B4-BE49-F238E27FC236}">
                <a16:creationId xmlns:a16="http://schemas.microsoft.com/office/drawing/2014/main" id="{C0EE9E76-ACE4-451D-AB85-96C72C7B056C}"/>
              </a:ext>
            </a:extLst>
          </p:cNvPr>
          <p:cNvCxnSpPr>
            <a:cxnSpLocks/>
          </p:cNvCxnSpPr>
          <p:nvPr/>
        </p:nvCxnSpPr>
        <p:spPr>
          <a:xfrm>
            <a:off x="2123728" y="2800961"/>
            <a:ext cx="6675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344105-2FE0-4924-BD57-389411D01642}"/>
              </a:ext>
            </a:extLst>
          </p:cNvPr>
          <p:cNvCxnSpPr>
            <a:cxnSpLocks/>
          </p:cNvCxnSpPr>
          <p:nvPr/>
        </p:nvCxnSpPr>
        <p:spPr>
          <a:xfrm flipH="1">
            <a:off x="6216855" y="2820883"/>
            <a:ext cx="37137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E0C4C6-3F76-4B01-BB64-9963A35FCB3E}"/>
              </a:ext>
            </a:extLst>
          </p:cNvPr>
          <p:cNvSpPr txBox="1"/>
          <p:nvPr/>
        </p:nvSpPr>
        <p:spPr>
          <a:xfrm>
            <a:off x="6588224" y="2224897"/>
            <a:ext cx="2016224" cy="830997"/>
          </a:xfrm>
          <a:prstGeom prst="rect">
            <a:avLst/>
          </a:prstGeom>
          <a:noFill/>
          <a:ln>
            <a:solidFill>
              <a:schemeClr val="tx1"/>
            </a:solidFill>
          </a:ln>
        </p:spPr>
        <p:txBody>
          <a:bodyPr wrap="square" rtlCol="0">
            <a:spAutoFit/>
          </a:bodyPr>
          <a:lstStyle/>
          <a:p>
            <a:r>
              <a:rPr lang="en-US" sz="1200" dirty="0"/>
              <a:t>This means only change the field if not the field has “HEB” in subfield 041 subfield a.</a:t>
            </a:r>
          </a:p>
        </p:txBody>
      </p:sp>
      <p:sp>
        <p:nvSpPr>
          <p:cNvPr id="19" name="TextBox 18">
            <a:extLst>
              <a:ext uri="{FF2B5EF4-FFF2-40B4-BE49-F238E27FC236}">
                <a16:creationId xmlns:a16="http://schemas.microsoft.com/office/drawing/2014/main" id="{89B71EE2-5C1C-4A18-BE8E-40B3D21E2425}"/>
              </a:ext>
            </a:extLst>
          </p:cNvPr>
          <p:cNvSpPr txBox="1"/>
          <p:nvPr/>
        </p:nvSpPr>
        <p:spPr>
          <a:xfrm>
            <a:off x="1691680" y="3777302"/>
            <a:ext cx="5688632" cy="954107"/>
          </a:xfrm>
          <a:prstGeom prst="rect">
            <a:avLst/>
          </a:prstGeom>
          <a:noFill/>
          <a:ln>
            <a:solidFill>
              <a:schemeClr val="tx1"/>
            </a:solidFill>
          </a:ln>
        </p:spPr>
        <p:txBody>
          <a:bodyPr wrap="square" rtlCol="0">
            <a:spAutoFit/>
          </a:bodyPr>
          <a:lstStyle/>
          <a:p>
            <a:r>
              <a:rPr lang="en-US" sz="1400" dirty="0"/>
              <a:t>The condition here is on the </a:t>
            </a:r>
            <a:r>
              <a:rPr lang="en-US" sz="1400" b="1" dirty="0"/>
              <a:t>level of the field</a:t>
            </a:r>
            <a:r>
              <a:rPr lang="en-US" sz="1400" dirty="0"/>
              <a:t> (after “</a:t>
            </a:r>
            <a:r>
              <a:rPr lang="en-US" sz="1400" dirty="0" err="1"/>
              <a:t>replaceContents</a:t>
            </a:r>
            <a:r>
              <a:rPr lang="en-US" sz="1400" dirty="0"/>
              <a:t>”)</a:t>
            </a:r>
            <a:r>
              <a:rPr lang="en-US" sz="1400" b="1" dirty="0"/>
              <a:t> </a:t>
            </a:r>
            <a:r>
              <a:rPr lang="en-US" sz="1400" dirty="0"/>
              <a:t>and not on the level of the record after the “when”).  The condition must be on the level of the field because there may be multiple 041 fields and we only want to change the one which has “HEB”.</a:t>
            </a:r>
          </a:p>
        </p:txBody>
      </p:sp>
    </p:spTree>
    <p:extLst>
      <p:ext uri="{BB962C8B-B14F-4D97-AF65-F5344CB8AC3E}">
        <p14:creationId xmlns:p14="http://schemas.microsoft.com/office/powerpoint/2010/main" val="26668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The normalization processes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00F0837-4B16-4F0A-9A72-0EA4D6DB7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481" y="0"/>
            <a:ext cx="719552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processes</a:t>
            </a:r>
          </a:p>
        </p:txBody>
      </p:sp>
      <p:sp>
        <p:nvSpPr>
          <p:cNvPr id="7" name="Content Placeholder 3">
            <a:extLst>
              <a:ext uri="{FF2B5EF4-FFF2-40B4-BE49-F238E27FC236}">
                <a16:creationId xmlns:a16="http://schemas.microsoft.com/office/drawing/2014/main" id="{E3EF4BEB-006B-4671-B490-E0C00FA3E462}"/>
              </a:ext>
            </a:extLst>
          </p:cNvPr>
          <p:cNvSpPr>
            <a:spLocks noGrp="1"/>
          </p:cNvSpPr>
          <p:nvPr>
            <p:ph idx="1"/>
          </p:nvPr>
        </p:nvSpPr>
        <p:spPr>
          <a:xfrm>
            <a:off x="395536" y="771550"/>
            <a:ext cx="8424936" cy="3979385"/>
          </a:xfrm>
        </p:spPr>
        <p:txBody>
          <a:bodyPr>
            <a:normAutofit/>
          </a:bodyPr>
          <a:lstStyle/>
          <a:p>
            <a:r>
              <a:rPr lang="en-US" sz="1800" dirty="0"/>
              <a:t>In this presentation we will show and explain the normalization processes but we will not show how they are created.</a:t>
            </a:r>
          </a:p>
          <a:p>
            <a:r>
              <a:rPr lang="en-US" sz="1800" dirty="0"/>
              <a:t>To see how the normalization processes are created see:</a:t>
            </a:r>
          </a:p>
          <a:p>
            <a:r>
              <a:rPr lang="en-US" sz="1800" dirty="0"/>
              <a:t>Section “Creating normalization routines and processes” in </a:t>
            </a:r>
            <a:r>
              <a:rPr lang="en-US" sz="1800" dirty="0">
                <a:hlinkClick r:id="rId2" tooltip="Designing and Using Normalization Rules.pptx"/>
              </a:rPr>
              <a:t>Designing and Using Normalization Rules</a:t>
            </a:r>
            <a:endParaRPr lang="en-US" sz="1800" dirty="0"/>
          </a:p>
        </p:txBody>
      </p:sp>
    </p:spTree>
    <p:extLst>
      <p:ext uri="{BB962C8B-B14F-4D97-AF65-F5344CB8AC3E}">
        <p14:creationId xmlns:p14="http://schemas.microsoft.com/office/powerpoint/2010/main" val="39578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EA37DB-67FB-4E1A-A82D-EBEC34D7FE59}"/>
              </a:ext>
            </a:extLst>
          </p:cNvPr>
          <p:cNvPicPr>
            <a:picLocks noChangeAspect="1"/>
          </p:cNvPicPr>
          <p:nvPr/>
        </p:nvPicPr>
        <p:blipFill>
          <a:blip r:embed="rId2"/>
          <a:stretch>
            <a:fillRect/>
          </a:stretch>
        </p:blipFill>
        <p:spPr>
          <a:xfrm>
            <a:off x="2349146" y="1709030"/>
            <a:ext cx="4448175" cy="2876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processes</a:t>
            </a:r>
          </a:p>
        </p:txBody>
      </p:sp>
      <p:sp>
        <p:nvSpPr>
          <p:cNvPr id="7" name="Content Placeholder 3">
            <a:extLst>
              <a:ext uri="{FF2B5EF4-FFF2-40B4-BE49-F238E27FC236}">
                <a16:creationId xmlns:a16="http://schemas.microsoft.com/office/drawing/2014/main" id="{E3EF4BEB-006B-4671-B490-E0C00FA3E462}"/>
              </a:ext>
            </a:extLst>
          </p:cNvPr>
          <p:cNvSpPr>
            <a:spLocks noGrp="1"/>
          </p:cNvSpPr>
          <p:nvPr>
            <p:ph idx="1"/>
          </p:nvPr>
        </p:nvSpPr>
        <p:spPr>
          <a:xfrm>
            <a:off x="395536" y="771551"/>
            <a:ext cx="8424936" cy="936104"/>
          </a:xfrm>
        </p:spPr>
        <p:txBody>
          <a:bodyPr>
            <a:normAutofit/>
          </a:bodyPr>
          <a:lstStyle/>
          <a:p>
            <a:r>
              <a:rPr lang="en-US" sz="1800" dirty="0"/>
              <a:t>We have a normalization process called “HUN to </a:t>
            </a:r>
            <a:r>
              <a:rPr lang="en-US" sz="1800" dirty="0" err="1"/>
              <a:t>hun</a:t>
            </a:r>
            <a:r>
              <a:rPr lang="en-US" sz="1800" dirty="0"/>
              <a:t> in 008” which uses the normalization routine we saw earlier called “change 008 pos 35-37 from HUN to </a:t>
            </a:r>
            <a:r>
              <a:rPr lang="en-US" sz="1800" dirty="0" err="1"/>
              <a:t>hun</a:t>
            </a:r>
            <a:r>
              <a:rPr lang="en-US" sz="1800" dirty="0"/>
              <a:t>”.</a:t>
            </a:r>
          </a:p>
          <a:p>
            <a:endParaRPr lang="en-US" sz="1800" dirty="0"/>
          </a:p>
          <a:p>
            <a:endParaRPr lang="en-US" sz="1800" dirty="0"/>
          </a:p>
        </p:txBody>
      </p:sp>
      <p:sp>
        <p:nvSpPr>
          <p:cNvPr id="5" name="Rectangle 4">
            <a:extLst>
              <a:ext uri="{FF2B5EF4-FFF2-40B4-BE49-F238E27FC236}">
                <a16:creationId xmlns:a16="http://schemas.microsoft.com/office/drawing/2014/main" id="{1F7F4630-A693-4964-B7E4-E5E04955291D}"/>
              </a:ext>
            </a:extLst>
          </p:cNvPr>
          <p:cNvSpPr/>
          <p:nvPr/>
        </p:nvSpPr>
        <p:spPr>
          <a:xfrm>
            <a:off x="2980897" y="4011910"/>
            <a:ext cx="38164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2FC1CC-1CA6-411F-9EB6-87AC6AE06EAD}"/>
              </a:ext>
            </a:extLst>
          </p:cNvPr>
          <p:cNvSpPr/>
          <p:nvPr/>
        </p:nvSpPr>
        <p:spPr>
          <a:xfrm>
            <a:off x="2571379" y="2769339"/>
            <a:ext cx="264176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01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96B3D0-7CCD-41C1-9271-560BA320376F}"/>
              </a:ext>
            </a:extLst>
          </p:cNvPr>
          <p:cNvPicPr>
            <a:picLocks noChangeAspect="1"/>
          </p:cNvPicPr>
          <p:nvPr/>
        </p:nvPicPr>
        <p:blipFill>
          <a:blip r:embed="rId2"/>
          <a:stretch>
            <a:fillRect/>
          </a:stretch>
        </p:blipFill>
        <p:spPr>
          <a:xfrm>
            <a:off x="2357754" y="1635646"/>
            <a:ext cx="4428492" cy="293853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processes</a:t>
            </a:r>
          </a:p>
        </p:txBody>
      </p:sp>
      <p:sp>
        <p:nvSpPr>
          <p:cNvPr id="7" name="Content Placeholder 3">
            <a:extLst>
              <a:ext uri="{FF2B5EF4-FFF2-40B4-BE49-F238E27FC236}">
                <a16:creationId xmlns:a16="http://schemas.microsoft.com/office/drawing/2014/main" id="{E3EF4BEB-006B-4671-B490-E0C00FA3E462}"/>
              </a:ext>
            </a:extLst>
          </p:cNvPr>
          <p:cNvSpPr>
            <a:spLocks noGrp="1"/>
          </p:cNvSpPr>
          <p:nvPr>
            <p:ph idx="1"/>
          </p:nvPr>
        </p:nvSpPr>
        <p:spPr>
          <a:xfrm>
            <a:off x="395536" y="771551"/>
            <a:ext cx="8424936" cy="936104"/>
          </a:xfrm>
        </p:spPr>
        <p:txBody>
          <a:bodyPr>
            <a:normAutofit/>
          </a:bodyPr>
          <a:lstStyle/>
          <a:p>
            <a:r>
              <a:rPr lang="en-US" sz="1800" dirty="0"/>
              <a:t>We have a normalization process called “HEB to </a:t>
            </a:r>
            <a:r>
              <a:rPr lang="en-US" sz="1800" dirty="0" err="1"/>
              <a:t>heb</a:t>
            </a:r>
            <a:r>
              <a:rPr lang="en-US" sz="1800" dirty="0"/>
              <a:t> in 041” which uses the normalization routine we saw earlier called “replace 041 a HEB with 041 a </a:t>
            </a:r>
            <a:r>
              <a:rPr lang="en-US" sz="1800" dirty="0" err="1"/>
              <a:t>heb</a:t>
            </a:r>
            <a:r>
              <a:rPr lang="en-US" sz="1800" dirty="0"/>
              <a:t>”.</a:t>
            </a:r>
          </a:p>
          <a:p>
            <a:endParaRPr lang="en-US" sz="1800" dirty="0"/>
          </a:p>
          <a:p>
            <a:endParaRPr lang="en-US" sz="1800" dirty="0"/>
          </a:p>
        </p:txBody>
      </p:sp>
      <p:sp>
        <p:nvSpPr>
          <p:cNvPr id="5" name="Rectangle 4">
            <a:extLst>
              <a:ext uri="{FF2B5EF4-FFF2-40B4-BE49-F238E27FC236}">
                <a16:creationId xmlns:a16="http://schemas.microsoft.com/office/drawing/2014/main" id="{1F7F4630-A693-4964-B7E4-E5E04955291D}"/>
              </a:ext>
            </a:extLst>
          </p:cNvPr>
          <p:cNvSpPr/>
          <p:nvPr/>
        </p:nvSpPr>
        <p:spPr>
          <a:xfrm>
            <a:off x="2771800" y="3867894"/>
            <a:ext cx="38164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2FC1CC-1CA6-411F-9EB6-87AC6AE06EAD}"/>
              </a:ext>
            </a:extLst>
          </p:cNvPr>
          <p:cNvSpPr/>
          <p:nvPr/>
        </p:nvSpPr>
        <p:spPr>
          <a:xfrm>
            <a:off x="2627784" y="2715766"/>
            <a:ext cx="23042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15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895AEF-1B5F-478D-8810-8031F03A37E8}"/>
              </a:ext>
            </a:extLst>
          </p:cNvPr>
          <p:cNvPicPr>
            <a:picLocks noChangeAspect="1"/>
          </p:cNvPicPr>
          <p:nvPr/>
        </p:nvPicPr>
        <p:blipFill>
          <a:blip r:embed="rId2"/>
          <a:stretch>
            <a:fillRect/>
          </a:stretch>
        </p:blipFill>
        <p:spPr>
          <a:xfrm>
            <a:off x="2809503" y="1707655"/>
            <a:ext cx="3524994" cy="28923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normalization processes</a:t>
            </a:r>
          </a:p>
        </p:txBody>
      </p:sp>
      <p:sp>
        <p:nvSpPr>
          <p:cNvPr id="7" name="Content Placeholder 3">
            <a:extLst>
              <a:ext uri="{FF2B5EF4-FFF2-40B4-BE49-F238E27FC236}">
                <a16:creationId xmlns:a16="http://schemas.microsoft.com/office/drawing/2014/main" id="{E3EF4BEB-006B-4671-B490-E0C00FA3E462}"/>
              </a:ext>
            </a:extLst>
          </p:cNvPr>
          <p:cNvSpPr>
            <a:spLocks noGrp="1"/>
          </p:cNvSpPr>
          <p:nvPr>
            <p:ph idx="1"/>
          </p:nvPr>
        </p:nvSpPr>
        <p:spPr>
          <a:xfrm>
            <a:off x="395536" y="771551"/>
            <a:ext cx="8424936" cy="936104"/>
          </a:xfrm>
        </p:spPr>
        <p:txBody>
          <a:bodyPr>
            <a:normAutofit/>
          </a:bodyPr>
          <a:lstStyle/>
          <a:p>
            <a:r>
              <a:rPr lang="en-US" sz="1800" dirty="0"/>
              <a:t>We have a normalization process called “fix 041 HEB and 008 HUN” which uses </a:t>
            </a:r>
            <a:r>
              <a:rPr lang="en-US" sz="1800" b="1" dirty="0"/>
              <a:t>both</a:t>
            </a:r>
            <a:r>
              <a:rPr lang="en-US" sz="1800" dirty="0"/>
              <a:t>  normalization routines:</a:t>
            </a:r>
          </a:p>
          <a:p>
            <a:endParaRPr lang="en-US" sz="1800" dirty="0"/>
          </a:p>
          <a:p>
            <a:endParaRPr lang="en-US" sz="1800" dirty="0"/>
          </a:p>
        </p:txBody>
      </p:sp>
      <p:sp>
        <p:nvSpPr>
          <p:cNvPr id="5" name="Rectangle 4">
            <a:extLst>
              <a:ext uri="{FF2B5EF4-FFF2-40B4-BE49-F238E27FC236}">
                <a16:creationId xmlns:a16="http://schemas.microsoft.com/office/drawing/2014/main" id="{1F7F4630-A693-4964-B7E4-E5E04955291D}"/>
              </a:ext>
            </a:extLst>
          </p:cNvPr>
          <p:cNvSpPr/>
          <p:nvPr/>
        </p:nvSpPr>
        <p:spPr>
          <a:xfrm>
            <a:off x="3419872" y="3497188"/>
            <a:ext cx="29523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2FC1CC-1CA6-411F-9EB6-87AC6AE06EAD}"/>
              </a:ext>
            </a:extLst>
          </p:cNvPr>
          <p:cNvSpPr/>
          <p:nvPr/>
        </p:nvSpPr>
        <p:spPr>
          <a:xfrm>
            <a:off x="2987824" y="2584512"/>
            <a:ext cx="25202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A73BF-AD5A-4030-B45E-7EBAD9D5EC33}"/>
              </a:ext>
            </a:extLst>
          </p:cNvPr>
          <p:cNvSpPr/>
          <p:nvPr/>
        </p:nvSpPr>
        <p:spPr>
          <a:xfrm>
            <a:off x="3419872" y="4227933"/>
            <a:ext cx="29523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05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491880" y="267495"/>
            <a:ext cx="5400600" cy="4420325"/>
          </a:xfrm>
        </p:spPr>
        <p:txBody>
          <a:bodyPr/>
          <a:lstStyle/>
          <a:p>
            <a:pPr lvl="1"/>
            <a:r>
              <a:rPr lang="en-US" dirty="0"/>
              <a:t>Introduction</a:t>
            </a:r>
          </a:p>
          <a:p>
            <a:pPr lvl="1"/>
            <a:r>
              <a:rPr lang="en-US" dirty="0"/>
              <a:t>The normalization routines</a:t>
            </a:r>
          </a:p>
          <a:p>
            <a:pPr lvl="1"/>
            <a:r>
              <a:rPr lang="en-US" dirty="0"/>
              <a:t>The normalization processes</a:t>
            </a:r>
          </a:p>
          <a:p>
            <a:pPr lvl="1"/>
            <a:r>
              <a:rPr lang="en-US" dirty="0"/>
              <a:t>Running the normalization process on a set</a:t>
            </a:r>
          </a:p>
          <a:p>
            <a:pPr lvl="1"/>
            <a:r>
              <a:rPr lang="en-US" dirty="0"/>
              <a:t>Results</a:t>
            </a:r>
          </a:p>
          <a:p>
            <a:endParaRPr lang="en-US"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Running the normalization process on a set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7" name="Picture 6" descr="A person standing in a room&#10;&#10;Description automatically generated">
            <a:extLst>
              <a:ext uri="{FF2B5EF4-FFF2-40B4-BE49-F238E27FC236}">
                <a16:creationId xmlns:a16="http://schemas.microsoft.com/office/drawing/2014/main" id="{BD087ED7-AF83-4F7F-986E-9A9F3B998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477" y="0"/>
            <a:ext cx="7195516" cy="3150470"/>
          </a:xfrm>
          <a:prstGeom prst="rect">
            <a:avLst/>
          </a:prstGeom>
        </p:spPr>
      </p:pic>
    </p:spTree>
    <p:extLst>
      <p:ext uri="{BB962C8B-B14F-4D97-AF65-F5344CB8AC3E}">
        <p14:creationId xmlns:p14="http://schemas.microsoft.com/office/powerpoint/2010/main" val="105375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We have a set which contains, among other records, these MMSIDs:</a:t>
            </a:r>
          </a:p>
          <a:p>
            <a:pPr lvl="1"/>
            <a:r>
              <a:rPr lang="en-US" dirty="0"/>
              <a:t>990001971620203104</a:t>
            </a:r>
          </a:p>
          <a:p>
            <a:pPr lvl="1"/>
            <a:r>
              <a:rPr lang="en-US" dirty="0"/>
              <a:t>992544869003104</a:t>
            </a:r>
          </a:p>
          <a:p>
            <a:pPr lvl="1"/>
            <a:r>
              <a:rPr lang="en-US" dirty="0"/>
              <a:t>992483369903104</a:t>
            </a:r>
          </a:p>
          <a:p>
            <a:r>
              <a:rPr lang="en-US" sz="2000" dirty="0"/>
              <a:t>The set is named “records to fix HUN and HEB”</a:t>
            </a:r>
          </a:p>
          <a:p>
            <a:pPr marL="457200" indent="-457200">
              <a:buFont typeface="+mj-lt"/>
              <a:buAutoNum type="arabicPeriod"/>
            </a:pPr>
            <a:endParaRPr lang="en-US" sz="2000" dirty="0"/>
          </a:p>
        </p:txBody>
      </p:sp>
    </p:spTree>
    <p:extLst>
      <p:ext uri="{BB962C8B-B14F-4D97-AF65-F5344CB8AC3E}">
        <p14:creationId xmlns:p14="http://schemas.microsoft.com/office/powerpoint/2010/main" val="14069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5CAC2A-BEA0-4077-AB6A-CF882F54F65F}"/>
              </a:ext>
            </a:extLst>
          </p:cNvPr>
          <p:cNvPicPr>
            <a:picLocks noChangeAspect="1"/>
          </p:cNvPicPr>
          <p:nvPr/>
        </p:nvPicPr>
        <p:blipFill>
          <a:blip r:embed="rId2"/>
          <a:stretch>
            <a:fillRect/>
          </a:stretch>
        </p:blipFill>
        <p:spPr>
          <a:xfrm>
            <a:off x="1300812" y="744256"/>
            <a:ext cx="6542375" cy="397000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8" name="Rectangle 7">
            <a:extLst>
              <a:ext uri="{FF2B5EF4-FFF2-40B4-BE49-F238E27FC236}">
                <a16:creationId xmlns:a16="http://schemas.microsoft.com/office/drawing/2014/main" id="{9B558B9A-3160-47B3-B1B7-2DAA82FF73EC}"/>
              </a:ext>
            </a:extLst>
          </p:cNvPr>
          <p:cNvSpPr/>
          <p:nvPr/>
        </p:nvSpPr>
        <p:spPr>
          <a:xfrm>
            <a:off x="2390979" y="771550"/>
            <a:ext cx="1296144" cy="256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C065767-00FE-4C03-AF0F-55CA3AA40BA0}"/>
              </a:ext>
            </a:extLst>
          </p:cNvPr>
          <p:cNvSpPr/>
          <p:nvPr/>
        </p:nvSpPr>
        <p:spPr>
          <a:xfrm>
            <a:off x="6444208" y="3435846"/>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293F462-33C7-41AC-A383-D529091CCE44}"/>
              </a:ext>
            </a:extLst>
          </p:cNvPr>
          <p:cNvSpPr/>
          <p:nvPr/>
        </p:nvSpPr>
        <p:spPr>
          <a:xfrm>
            <a:off x="6444208" y="4155926"/>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4B0DB06-0F37-495D-92FF-A03D54DD36E2}"/>
              </a:ext>
            </a:extLst>
          </p:cNvPr>
          <p:cNvSpPr/>
          <p:nvPr/>
        </p:nvSpPr>
        <p:spPr>
          <a:xfrm>
            <a:off x="6444208" y="2225564"/>
            <a:ext cx="288032"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48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CEADC8-9463-48B3-9B20-669CE4B531BD}"/>
              </a:ext>
            </a:extLst>
          </p:cNvPr>
          <p:cNvPicPr>
            <a:picLocks noChangeAspect="1"/>
          </p:cNvPicPr>
          <p:nvPr/>
        </p:nvPicPr>
        <p:blipFill>
          <a:blip r:embed="rId2"/>
          <a:stretch>
            <a:fillRect/>
          </a:stretch>
        </p:blipFill>
        <p:spPr>
          <a:xfrm>
            <a:off x="2915816" y="1812803"/>
            <a:ext cx="3038475" cy="2495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990001971620203104 has “HUN” in 008 pos. 35-37 (it should change to “</a:t>
            </a:r>
            <a:r>
              <a:rPr lang="en-US" dirty="0" err="1"/>
              <a:t>hun</a:t>
            </a:r>
            <a:r>
              <a:rPr lang="en-US" dirty="0"/>
              <a:t>”)</a:t>
            </a:r>
            <a:endParaRPr lang="en-US" sz="2000" dirty="0"/>
          </a:p>
        </p:txBody>
      </p:sp>
      <p:sp>
        <p:nvSpPr>
          <p:cNvPr id="7" name="Rectangle 6">
            <a:extLst>
              <a:ext uri="{FF2B5EF4-FFF2-40B4-BE49-F238E27FC236}">
                <a16:creationId xmlns:a16="http://schemas.microsoft.com/office/drawing/2014/main" id="{D0EDA4AB-FD99-4EEB-B286-6A9623B6C7BE}"/>
              </a:ext>
            </a:extLst>
          </p:cNvPr>
          <p:cNvSpPr/>
          <p:nvPr/>
        </p:nvSpPr>
        <p:spPr>
          <a:xfrm>
            <a:off x="2957512" y="1840554"/>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Down 11">
            <a:extLst>
              <a:ext uri="{FF2B5EF4-FFF2-40B4-BE49-F238E27FC236}">
                <a16:creationId xmlns:a16="http://schemas.microsoft.com/office/drawing/2014/main" id="{6BD7678D-63FD-4F4B-96AE-EE7B9DCD7C89}"/>
              </a:ext>
            </a:extLst>
          </p:cNvPr>
          <p:cNvSpPr/>
          <p:nvPr/>
        </p:nvSpPr>
        <p:spPr>
          <a:xfrm rot="8668148">
            <a:off x="4840018" y="2564136"/>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86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9EC38-4C60-42EA-8C63-8353AD993989}"/>
              </a:ext>
            </a:extLst>
          </p:cNvPr>
          <p:cNvPicPr>
            <a:picLocks noChangeAspect="1"/>
          </p:cNvPicPr>
          <p:nvPr/>
        </p:nvPicPr>
        <p:blipFill>
          <a:blip r:embed="rId2"/>
          <a:stretch>
            <a:fillRect/>
          </a:stretch>
        </p:blipFill>
        <p:spPr>
          <a:xfrm>
            <a:off x="2195380" y="1546492"/>
            <a:ext cx="4714875" cy="2524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992544869003104 has “HEB” in 041 subfield a </a:t>
            </a:r>
            <a:r>
              <a:rPr lang="en-US" sz="2000" dirty="0"/>
              <a:t>(it should change to “</a:t>
            </a:r>
            <a:r>
              <a:rPr lang="en-US" sz="2000" dirty="0" err="1"/>
              <a:t>heb</a:t>
            </a:r>
            <a:r>
              <a:rPr lang="en-US" sz="2000" dirty="0"/>
              <a:t>”)</a:t>
            </a:r>
          </a:p>
        </p:txBody>
      </p:sp>
      <p:sp>
        <p:nvSpPr>
          <p:cNvPr id="7" name="Rectangle 6">
            <a:extLst>
              <a:ext uri="{FF2B5EF4-FFF2-40B4-BE49-F238E27FC236}">
                <a16:creationId xmlns:a16="http://schemas.microsoft.com/office/drawing/2014/main" id="{D0EDA4AB-FD99-4EEB-B286-6A9623B6C7BE}"/>
              </a:ext>
            </a:extLst>
          </p:cNvPr>
          <p:cNvSpPr/>
          <p:nvPr/>
        </p:nvSpPr>
        <p:spPr>
          <a:xfrm>
            <a:off x="2195736" y="1563638"/>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Down 11">
            <a:extLst>
              <a:ext uri="{FF2B5EF4-FFF2-40B4-BE49-F238E27FC236}">
                <a16:creationId xmlns:a16="http://schemas.microsoft.com/office/drawing/2014/main" id="{6BD7678D-63FD-4F4B-96AE-EE7B9DCD7C89}"/>
              </a:ext>
            </a:extLst>
          </p:cNvPr>
          <p:cNvSpPr/>
          <p:nvPr/>
        </p:nvSpPr>
        <p:spPr>
          <a:xfrm rot="8668148">
            <a:off x="3086773" y="2852168"/>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0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5FF5B9-DEA9-4B46-85EC-ED1DC1CDD4ED}"/>
              </a:ext>
            </a:extLst>
          </p:cNvPr>
          <p:cNvPicPr>
            <a:picLocks noChangeAspect="1"/>
          </p:cNvPicPr>
          <p:nvPr/>
        </p:nvPicPr>
        <p:blipFill>
          <a:blip r:embed="rId3"/>
          <a:stretch>
            <a:fillRect/>
          </a:stretch>
        </p:blipFill>
        <p:spPr>
          <a:xfrm>
            <a:off x="2809875" y="1675695"/>
            <a:ext cx="3524250" cy="30861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Another record in the set is MMSID 992483369903104.</a:t>
            </a:r>
          </a:p>
          <a:p>
            <a:r>
              <a:rPr lang="en-US" sz="2000" dirty="0"/>
              <a:t>It has neither HUM in 008 pos. 35-37 nor HEB in 041 subfield a (nothing should change)</a:t>
            </a:r>
          </a:p>
          <a:p>
            <a:endParaRPr lang="en-US" sz="2000" dirty="0"/>
          </a:p>
          <a:p>
            <a:pPr marL="457200" indent="-457200">
              <a:buFont typeface="+mj-lt"/>
              <a:buAutoNum type="arabicPeriod"/>
            </a:pPr>
            <a:endParaRPr lang="en-US" sz="2000" dirty="0"/>
          </a:p>
        </p:txBody>
      </p:sp>
      <p:sp>
        <p:nvSpPr>
          <p:cNvPr id="10" name="Rectangle 9">
            <a:extLst>
              <a:ext uri="{FF2B5EF4-FFF2-40B4-BE49-F238E27FC236}">
                <a16:creationId xmlns:a16="http://schemas.microsoft.com/office/drawing/2014/main" id="{1F661AB8-35E6-4904-8F76-8056A4D3CF8D}"/>
              </a:ext>
            </a:extLst>
          </p:cNvPr>
          <p:cNvSpPr/>
          <p:nvPr/>
        </p:nvSpPr>
        <p:spPr>
          <a:xfrm>
            <a:off x="3059832" y="1688902"/>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Arrow: Down 10">
            <a:extLst>
              <a:ext uri="{FF2B5EF4-FFF2-40B4-BE49-F238E27FC236}">
                <a16:creationId xmlns:a16="http://schemas.microsoft.com/office/drawing/2014/main" id="{91560178-D9A4-4202-A077-0777B795CDBE}"/>
              </a:ext>
            </a:extLst>
          </p:cNvPr>
          <p:cNvSpPr/>
          <p:nvPr/>
        </p:nvSpPr>
        <p:spPr>
          <a:xfrm rot="8668148">
            <a:off x="3975922" y="4076304"/>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E3D0127-18A7-4BC0-B34A-F9392819C24D}"/>
              </a:ext>
            </a:extLst>
          </p:cNvPr>
          <p:cNvSpPr/>
          <p:nvPr/>
        </p:nvSpPr>
        <p:spPr>
          <a:xfrm rot="8668148">
            <a:off x="5312093" y="2545219"/>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27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904293"/>
          </a:xfrm>
        </p:spPr>
        <p:txBody>
          <a:bodyPr>
            <a:normAutofit/>
          </a:bodyPr>
          <a:lstStyle/>
          <a:p>
            <a:r>
              <a:rPr lang="en-US" sz="2000" dirty="0"/>
              <a:t>From menu “Admin &gt; Manage Jobs and Sets” choose “Run a Job”.</a:t>
            </a:r>
          </a:p>
          <a:p>
            <a:r>
              <a:rPr lang="en-US" sz="2000" dirty="0"/>
              <a:t>Find the desired MARC 21 Bib Normalization, select it and click “Next”</a:t>
            </a:r>
          </a:p>
          <a:p>
            <a:pPr marL="457200" indent="-457200">
              <a:buFont typeface="+mj-lt"/>
              <a:buAutoNum type="arabicPeriod"/>
            </a:pPr>
            <a:endParaRPr lang="en-US" sz="2000" dirty="0"/>
          </a:p>
        </p:txBody>
      </p:sp>
      <p:pic>
        <p:nvPicPr>
          <p:cNvPr id="5" name="Picture 4">
            <a:extLst>
              <a:ext uri="{FF2B5EF4-FFF2-40B4-BE49-F238E27FC236}">
                <a16:creationId xmlns:a16="http://schemas.microsoft.com/office/drawing/2014/main" id="{B5018EF9-AEDE-4153-B11C-A61E162FBBA5}"/>
              </a:ext>
            </a:extLst>
          </p:cNvPr>
          <p:cNvPicPr>
            <a:picLocks noChangeAspect="1"/>
          </p:cNvPicPr>
          <p:nvPr/>
        </p:nvPicPr>
        <p:blipFill>
          <a:blip r:embed="rId2"/>
          <a:stretch>
            <a:fillRect/>
          </a:stretch>
        </p:blipFill>
        <p:spPr>
          <a:xfrm>
            <a:off x="0" y="1733949"/>
            <a:ext cx="9144000" cy="1675602"/>
          </a:xfrm>
          <a:prstGeom prst="rect">
            <a:avLst/>
          </a:prstGeom>
          <a:ln>
            <a:solidFill>
              <a:schemeClr val="accent1"/>
            </a:solidFill>
          </a:ln>
        </p:spPr>
      </p:pic>
      <p:sp>
        <p:nvSpPr>
          <p:cNvPr id="7" name="TextBox 6">
            <a:extLst>
              <a:ext uri="{FF2B5EF4-FFF2-40B4-BE49-F238E27FC236}">
                <a16:creationId xmlns:a16="http://schemas.microsoft.com/office/drawing/2014/main" id="{D16F2EC3-9746-4BBF-8905-E8A83A605DF0}"/>
              </a:ext>
            </a:extLst>
          </p:cNvPr>
          <p:cNvSpPr txBox="1"/>
          <p:nvPr/>
        </p:nvSpPr>
        <p:spPr>
          <a:xfrm>
            <a:off x="2915816" y="3651870"/>
            <a:ext cx="3240360" cy="461665"/>
          </a:xfrm>
          <a:prstGeom prst="rect">
            <a:avLst/>
          </a:prstGeom>
          <a:noFill/>
          <a:ln>
            <a:solidFill>
              <a:schemeClr val="accent1"/>
            </a:solidFill>
          </a:ln>
        </p:spPr>
        <p:txBody>
          <a:bodyPr wrap="square" rtlCol="0">
            <a:spAutoFit/>
          </a:bodyPr>
          <a:lstStyle/>
          <a:p>
            <a:r>
              <a:rPr lang="en-US" sz="1200" dirty="0"/>
              <a:t>This is the normalization process we made which contains both normalization rules</a:t>
            </a:r>
          </a:p>
        </p:txBody>
      </p:sp>
      <p:cxnSp>
        <p:nvCxnSpPr>
          <p:cNvPr id="9" name="Straight Arrow Connector 8">
            <a:extLst>
              <a:ext uri="{FF2B5EF4-FFF2-40B4-BE49-F238E27FC236}">
                <a16:creationId xmlns:a16="http://schemas.microsoft.com/office/drawing/2014/main" id="{967A4B53-6F56-4832-B0ED-F7B1FDD581F1}"/>
              </a:ext>
            </a:extLst>
          </p:cNvPr>
          <p:cNvCxnSpPr/>
          <p:nvPr/>
        </p:nvCxnSpPr>
        <p:spPr>
          <a:xfrm flipH="1" flipV="1">
            <a:off x="1979712" y="3291830"/>
            <a:ext cx="936104"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592DDCD-96E8-4F7B-B987-EE5B06ED34F1}"/>
              </a:ext>
            </a:extLst>
          </p:cNvPr>
          <p:cNvSpPr/>
          <p:nvPr/>
        </p:nvSpPr>
        <p:spPr>
          <a:xfrm>
            <a:off x="683568" y="2584524"/>
            <a:ext cx="1296144" cy="248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BDE9F40-939B-4C66-A8EB-E1AA0A5B5327}"/>
              </a:ext>
            </a:extLst>
          </p:cNvPr>
          <p:cNvSpPr txBox="1"/>
          <p:nvPr/>
        </p:nvSpPr>
        <p:spPr>
          <a:xfrm>
            <a:off x="3440801" y="1995686"/>
            <a:ext cx="1275215" cy="276999"/>
          </a:xfrm>
          <a:prstGeom prst="rect">
            <a:avLst/>
          </a:prstGeom>
          <a:solidFill>
            <a:schemeClr val="bg1"/>
          </a:solidFill>
          <a:ln>
            <a:solidFill>
              <a:schemeClr val="accent1"/>
            </a:solidFill>
          </a:ln>
        </p:spPr>
        <p:txBody>
          <a:bodyPr wrap="square" rtlCol="0">
            <a:spAutoFit/>
          </a:bodyPr>
          <a:lstStyle/>
          <a:p>
            <a:r>
              <a:rPr lang="en-US" sz="1200" dirty="0"/>
              <a:t>Search for it here</a:t>
            </a:r>
          </a:p>
        </p:txBody>
      </p:sp>
      <p:cxnSp>
        <p:nvCxnSpPr>
          <p:cNvPr id="12" name="Straight Arrow Connector 11">
            <a:extLst>
              <a:ext uri="{FF2B5EF4-FFF2-40B4-BE49-F238E27FC236}">
                <a16:creationId xmlns:a16="http://schemas.microsoft.com/office/drawing/2014/main" id="{EE1A8FB0-7FF2-4B27-841A-8AE66AB4ACAE}"/>
              </a:ext>
            </a:extLst>
          </p:cNvPr>
          <p:cNvCxnSpPr>
            <a:cxnSpLocks/>
            <a:stCxn id="11" idx="1"/>
          </p:cNvCxnSpPr>
          <p:nvPr/>
        </p:nvCxnSpPr>
        <p:spPr>
          <a:xfrm flipH="1">
            <a:off x="2132113" y="2134186"/>
            <a:ext cx="1308688" cy="221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3B1E880-59B9-4515-A285-99CF14F4557D}"/>
              </a:ext>
            </a:extLst>
          </p:cNvPr>
          <p:cNvSpPr/>
          <p:nvPr/>
        </p:nvSpPr>
        <p:spPr>
          <a:xfrm>
            <a:off x="8676456" y="1779662"/>
            <a:ext cx="432048" cy="2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9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6"/>
          </a:xfrm>
        </p:spPr>
        <p:txBody>
          <a:bodyPr>
            <a:normAutofit/>
          </a:bodyPr>
          <a:lstStyle/>
          <a:p>
            <a:r>
              <a:rPr lang="en-US" sz="2000" dirty="0"/>
              <a:t>Search for the set of records to update and select it.  Click “Next”.</a:t>
            </a:r>
          </a:p>
          <a:p>
            <a:pPr marL="457200" indent="-457200">
              <a:buFont typeface="+mj-lt"/>
              <a:buAutoNum type="arabicPeriod"/>
            </a:pPr>
            <a:endParaRPr lang="en-US" sz="2000" dirty="0"/>
          </a:p>
        </p:txBody>
      </p:sp>
      <p:pic>
        <p:nvPicPr>
          <p:cNvPr id="6" name="Picture 5">
            <a:extLst>
              <a:ext uri="{FF2B5EF4-FFF2-40B4-BE49-F238E27FC236}">
                <a16:creationId xmlns:a16="http://schemas.microsoft.com/office/drawing/2014/main" id="{AFD1A0FF-DFC6-493E-8FD0-F21CF4AEC116}"/>
              </a:ext>
            </a:extLst>
          </p:cNvPr>
          <p:cNvPicPr>
            <a:picLocks noChangeAspect="1"/>
          </p:cNvPicPr>
          <p:nvPr/>
        </p:nvPicPr>
        <p:blipFill>
          <a:blip r:embed="rId2"/>
          <a:stretch>
            <a:fillRect/>
          </a:stretch>
        </p:blipFill>
        <p:spPr>
          <a:xfrm>
            <a:off x="0" y="1664049"/>
            <a:ext cx="9144000" cy="1815402"/>
          </a:xfrm>
          <a:prstGeom prst="rect">
            <a:avLst/>
          </a:prstGeom>
          <a:ln>
            <a:solidFill>
              <a:schemeClr val="accent1"/>
            </a:solidFill>
          </a:ln>
        </p:spPr>
      </p:pic>
      <p:sp>
        <p:nvSpPr>
          <p:cNvPr id="9" name="TextBox 8">
            <a:extLst>
              <a:ext uri="{FF2B5EF4-FFF2-40B4-BE49-F238E27FC236}">
                <a16:creationId xmlns:a16="http://schemas.microsoft.com/office/drawing/2014/main" id="{953C07B7-5253-4AF1-92F8-0E1BF3AD4ACD}"/>
              </a:ext>
            </a:extLst>
          </p:cNvPr>
          <p:cNvSpPr txBox="1"/>
          <p:nvPr/>
        </p:nvSpPr>
        <p:spPr>
          <a:xfrm>
            <a:off x="2915816" y="3651870"/>
            <a:ext cx="3240360" cy="461665"/>
          </a:xfrm>
          <a:prstGeom prst="rect">
            <a:avLst/>
          </a:prstGeom>
          <a:noFill/>
          <a:ln>
            <a:solidFill>
              <a:schemeClr val="accent1"/>
            </a:solidFill>
          </a:ln>
        </p:spPr>
        <p:txBody>
          <a:bodyPr wrap="square" rtlCol="0">
            <a:spAutoFit/>
          </a:bodyPr>
          <a:lstStyle/>
          <a:p>
            <a:r>
              <a:rPr lang="en-US" sz="1200" dirty="0"/>
              <a:t>This is the normalization process we made which contains both normalization rules</a:t>
            </a:r>
          </a:p>
        </p:txBody>
      </p:sp>
      <p:cxnSp>
        <p:nvCxnSpPr>
          <p:cNvPr id="11" name="Straight Arrow Connector 10">
            <a:extLst>
              <a:ext uri="{FF2B5EF4-FFF2-40B4-BE49-F238E27FC236}">
                <a16:creationId xmlns:a16="http://schemas.microsoft.com/office/drawing/2014/main" id="{7FD797BD-4F86-46E6-A0FF-08BC80E2B0D5}"/>
              </a:ext>
            </a:extLst>
          </p:cNvPr>
          <p:cNvCxnSpPr/>
          <p:nvPr/>
        </p:nvCxnSpPr>
        <p:spPr>
          <a:xfrm flipH="1" flipV="1">
            <a:off x="1979712" y="3291830"/>
            <a:ext cx="936104"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9EE6A8-D202-42ED-B656-DF6C945D6AD7}"/>
              </a:ext>
            </a:extLst>
          </p:cNvPr>
          <p:cNvSpPr txBox="1"/>
          <p:nvPr/>
        </p:nvSpPr>
        <p:spPr>
          <a:xfrm>
            <a:off x="3440801" y="1995686"/>
            <a:ext cx="1275215" cy="276999"/>
          </a:xfrm>
          <a:prstGeom prst="rect">
            <a:avLst/>
          </a:prstGeom>
          <a:solidFill>
            <a:schemeClr val="bg1"/>
          </a:solidFill>
          <a:ln>
            <a:solidFill>
              <a:schemeClr val="accent1"/>
            </a:solidFill>
          </a:ln>
        </p:spPr>
        <p:txBody>
          <a:bodyPr wrap="square" rtlCol="0">
            <a:spAutoFit/>
          </a:bodyPr>
          <a:lstStyle/>
          <a:p>
            <a:r>
              <a:rPr lang="en-US" sz="1200" dirty="0"/>
              <a:t>Search for it here</a:t>
            </a:r>
          </a:p>
        </p:txBody>
      </p:sp>
      <p:cxnSp>
        <p:nvCxnSpPr>
          <p:cNvPr id="13" name="Straight Arrow Connector 12">
            <a:extLst>
              <a:ext uri="{FF2B5EF4-FFF2-40B4-BE49-F238E27FC236}">
                <a16:creationId xmlns:a16="http://schemas.microsoft.com/office/drawing/2014/main" id="{7C09ED36-9A5F-4CEC-9AF5-2596D959476A}"/>
              </a:ext>
            </a:extLst>
          </p:cNvPr>
          <p:cNvCxnSpPr>
            <a:cxnSpLocks/>
            <a:stCxn id="12" idx="1"/>
          </p:cNvCxnSpPr>
          <p:nvPr/>
        </p:nvCxnSpPr>
        <p:spPr>
          <a:xfrm flipH="1">
            <a:off x="2132113" y="2134186"/>
            <a:ext cx="1308688" cy="221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F84B8CA-014F-4948-87B1-F17E4D816BB8}"/>
              </a:ext>
            </a:extLst>
          </p:cNvPr>
          <p:cNvSpPr/>
          <p:nvPr/>
        </p:nvSpPr>
        <p:spPr>
          <a:xfrm>
            <a:off x="8511659" y="1793516"/>
            <a:ext cx="432048" cy="2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27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2277"/>
            <a:ext cx="8424936" cy="791361"/>
          </a:xfrm>
          <a:ln>
            <a:noFill/>
          </a:ln>
        </p:spPr>
        <p:txBody>
          <a:bodyPr>
            <a:normAutofit/>
          </a:bodyPr>
          <a:lstStyle/>
          <a:p>
            <a:r>
              <a:rPr lang="en-US" sz="2000" dirty="0"/>
              <a:t>Leave the default normalization routines as they are (coming form the normalization process).  Click “Next”.</a:t>
            </a:r>
          </a:p>
          <a:p>
            <a:pPr marL="457200" indent="-457200">
              <a:buFont typeface="+mj-lt"/>
              <a:buAutoNum type="arabicPeriod"/>
            </a:pPr>
            <a:endParaRPr lang="en-US" sz="2000" dirty="0"/>
          </a:p>
        </p:txBody>
      </p:sp>
      <p:pic>
        <p:nvPicPr>
          <p:cNvPr id="11" name="Picture 10">
            <a:extLst>
              <a:ext uri="{FF2B5EF4-FFF2-40B4-BE49-F238E27FC236}">
                <a16:creationId xmlns:a16="http://schemas.microsoft.com/office/drawing/2014/main" id="{C0BBA093-3621-45B9-8782-47306CFF0004}"/>
              </a:ext>
            </a:extLst>
          </p:cNvPr>
          <p:cNvPicPr>
            <a:picLocks noChangeAspect="1"/>
          </p:cNvPicPr>
          <p:nvPr/>
        </p:nvPicPr>
        <p:blipFill>
          <a:blip r:embed="rId2"/>
          <a:stretch>
            <a:fillRect/>
          </a:stretch>
        </p:blipFill>
        <p:spPr>
          <a:xfrm>
            <a:off x="0" y="1677582"/>
            <a:ext cx="9144000" cy="2478344"/>
          </a:xfrm>
          <a:prstGeom prst="rect">
            <a:avLst/>
          </a:prstGeom>
          <a:ln>
            <a:solidFill>
              <a:schemeClr val="tx1"/>
            </a:solidFill>
          </a:ln>
        </p:spPr>
      </p:pic>
      <p:sp>
        <p:nvSpPr>
          <p:cNvPr id="12" name="Rectangle 11">
            <a:extLst>
              <a:ext uri="{FF2B5EF4-FFF2-40B4-BE49-F238E27FC236}">
                <a16:creationId xmlns:a16="http://schemas.microsoft.com/office/drawing/2014/main" id="{9472FDCA-257E-49CF-B6E2-3BCF318C13ED}"/>
              </a:ext>
            </a:extLst>
          </p:cNvPr>
          <p:cNvSpPr/>
          <p:nvPr/>
        </p:nvSpPr>
        <p:spPr>
          <a:xfrm>
            <a:off x="8676456" y="1724245"/>
            <a:ext cx="432048" cy="2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16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Running the normalization process on a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Confirm the parameters and click “submit”</a:t>
            </a:r>
          </a:p>
        </p:txBody>
      </p:sp>
      <p:pic>
        <p:nvPicPr>
          <p:cNvPr id="6" name="Picture 5">
            <a:extLst>
              <a:ext uri="{FF2B5EF4-FFF2-40B4-BE49-F238E27FC236}">
                <a16:creationId xmlns:a16="http://schemas.microsoft.com/office/drawing/2014/main" id="{6BC965D0-EE7F-4F2D-973C-A80F9C718961}"/>
              </a:ext>
            </a:extLst>
          </p:cNvPr>
          <p:cNvPicPr>
            <a:picLocks noChangeAspect="1"/>
          </p:cNvPicPr>
          <p:nvPr/>
        </p:nvPicPr>
        <p:blipFill>
          <a:blip r:embed="rId2"/>
          <a:stretch>
            <a:fillRect/>
          </a:stretch>
        </p:blipFill>
        <p:spPr>
          <a:xfrm>
            <a:off x="1241884" y="1351031"/>
            <a:ext cx="6660232" cy="3360072"/>
          </a:xfrm>
          <a:prstGeom prst="rect">
            <a:avLst/>
          </a:prstGeom>
          <a:ln>
            <a:solidFill>
              <a:schemeClr val="tx1"/>
            </a:solidFill>
          </a:ln>
        </p:spPr>
      </p:pic>
      <p:sp>
        <p:nvSpPr>
          <p:cNvPr id="7" name="Rectangle 6">
            <a:extLst>
              <a:ext uri="{FF2B5EF4-FFF2-40B4-BE49-F238E27FC236}">
                <a16:creationId xmlns:a16="http://schemas.microsoft.com/office/drawing/2014/main" id="{21332A6F-F875-406D-AEB1-6AEB07F51356}"/>
              </a:ext>
            </a:extLst>
          </p:cNvPr>
          <p:cNvSpPr/>
          <p:nvPr/>
        </p:nvSpPr>
        <p:spPr>
          <a:xfrm>
            <a:off x="7473101" y="1433476"/>
            <a:ext cx="432048" cy="2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66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pic>
        <p:nvPicPr>
          <p:cNvPr id="5" name="Picture 4" descr="A group of people looking at each other&#10;&#10;Description automatically generated">
            <a:extLst>
              <a:ext uri="{FF2B5EF4-FFF2-40B4-BE49-F238E27FC236}">
                <a16:creationId xmlns:a16="http://schemas.microsoft.com/office/drawing/2014/main" id="{29A9F166-C17B-484A-BA1B-E51713A5F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112" y="17453"/>
            <a:ext cx="7149589" cy="3130361"/>
          </a:xfrm>
          <a:prstGeom prst="rect">
            <a:avLst/>
          </a:prstGeom>
        </p:spPr>
      </p:pic>
    </p:spTree>
    <p:extLst>
      <p:ext uri="{BB962C8B-B14F-4D97-AF65-F5344CB8AC3E}">
        <p14:creationId xmlns:p14="http://schemas.microsoft.com/office/powerpoint/2010/main" val="592627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Results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30</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3942454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990001971620203104 has now has “</a:t>
            </a:r>
            <a:r>
              <a:rPr lang="en-US" sz="2000" dirty="0" err="1"/>
              <a:t>hun</a:t>
            </a:r>
            <a:r>
              <a:rPr lang="en-US" sz="2000" dirty="0"/>
              <a:t>” instead of “HUN” in 008 pos. 35-37</a:t>
            </a:r>
            <a:endParaRPr lang="en-US" sz="1800" dirty="0"/>
          </a:p>
        </p:txBody>
      </p:sp>
      <p:graphicFrame>
        <p:nvGraphicFramePr>
          <p:cNvPr id="5" name="Table 5">
            <a:extLst>
              <a:ext uri="{FF2B5EF4-FFF2-40B4-BE49-F238E27FC236}">
                <a16:creationId xmlns:a16="http://schemas.microsoft.com/office/drawing/2014/main" id="{4CED0D16-BD49-43BD-A26B-F5B8686892D9}"/>
              </a:ext>
            </a:extLst>
          </p:cNvPr>
          <p:cNvGraphicFramePr>
            <a:graphicFrameLocks noGrp="1"/>
          </p:cNvGraphicFramePr>
          <p:nvPr>
            <p:extLst>
              <p:ext uri="{D42A27DB-BD31-4B8C-83A1-F6EECF244321}">
                <p14:modId xmlns:p14="http://schemas.microsoft.com/office/powerpoint/2010/main" val="716011633"/>
              </p:ext>
            </p:extLst>
          </p:nvPr>
        </p:nvGraphicFramePr>
        <p:xfrm>
          <a:off x="395536" y="1563638"/>
          <a:ext cx="8208912" cy="309634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1038578248"/>
                    </a:ext>
                  </a:extLst>
                </a:gridCol>
                <a:gridCol w="4104456">
                  <a:extLst>
                    <a:ext uri="{9D8B030D-6E8A-4147-A177-3AD203B41FA5}">
                      <a16:colId xmlns:a16="http://schemas.microsoft.com/office/drawing/2014/main" val="873038396"/>
                    </a:ext>
                  </a:extLst>
                </a:gridCol>
              </a:tblGrid>
              <a:tr h="513385">
                <a:tc>
                  <a:txBody>
                    <a:bodyPr/>
                    <a:lstStyle/>
                    <a:p>
                      <a:r>
                        <a:rPr lang="en-US" dirty="0"/>
                        <a:t>Before</a:t>
                      </a:r>
                    </a:p>
                  </a:txBody>
                  <a:tcPr/>
                </a:tc>
                <a:tc>
                  <a:txBody>
                    <a:bodyPr/>
                    <a:lstStyle/>
                    <a:p>
                      <a:r>
                        <a:rPr lang="en-US" dirty="0"/>
                        <a:t>After</a:t>
                      </a:r>
                    </a:p>
                  </a:txBody>
                  <a:tcPr/>
                </a:tc>
                <a:extLst>
                  <a:ext uri="{0D108BD9-81ED-4DB2-BD59-A6C34878D82A}">
                    <a16:rowId xmlns:a16="http://schemas.microsoft.com/office/drawing/2014/main" val="2430561705"/>
                  </a:ext>
                </a:extLst>
              </a:tr>
              <a:tr h="25829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02167917"/>
                  </a:ext>
                </a:extLst>
              </a:tr>
            </a:tbl>
          </a:graphicData>
        </a:graphic>
      </p:graphicFrame>
      <p:pic>
        <p:nvPicPr>
          <p:cNvPr id="8" name="Picture 7">
            <a:extLst>
              <a:ext uri="{FF2B5EF4-FFF2-40B4-BE49-F238E27FC236}">
                <a16:creationId xmlns:a16="http://schemas.microsoft.com/office/drawing/2014/main" id="{947D7792-6FBC-48F6-9B30-1D404B2113C4}"/>
              </a:ext>
            </a:extLst>
          </p:cNvPr>
          <p:cNvPicPr>
            <a:picLocks noChangeAspect="1"/>
          </p:cNvPicPr>
          <p:nvPr/>
        </p:nvPicPr>
        <p:blipFill>
          <a:blip r:embed="rId2"/>
          <a:stretch>
            <a:fillRect/>
          </a:stretch>
        </p:blipFill>
        <p:spPr>
          <a:xfrm>
            <a:off x="5066775" y="2115912"/>
            <a:ext cx="3258079" cy="2495550"/>
          </a:xfrm>
          <a:prstGeom prst="rect">
            <a:avLst/>
          </a:prstGeom>
        </p:spPr>
      </p:pic>
      <p:pic>
        <p:nvPicPr>
          <p:cNvPr id="13" name="Picture 12">
            <a:extLst>
              <a:ext uri="{FF2B5EF4-FFF2-40B4-BE49-F238E27FC236}">
                <a16:creationId xmlns:a16="http://schemas.microsoft.com/office/drawing/2014/main" id="{4DCEADC8-9463-48B3-9B20-669CE4B531BD}"/>
              </a:ext>
            </a:extLst>
          </p:cNvPr>
          <p:cNvPicPr>
            <a:picLocks noChangeAspect="1"/>
          </p:cNvPicPr>
          <p:nvPr/>
        </p:nvPicPr>
        <p:blipFill>
          <a:blip r:embed="rId3"/>
          <a:stretch>
            <a:fillRect/>
          </a:stretch>
        </p:blipFill>
        <p:spPr>
          <a:xfrm>
            <a:off x="971625" y="2123537"/>
            <a:ext cx="3038475" cy="2495550"/>
          </a:xfrm>
          <a:prstGeom prst="rect">
            <a:avLst/>
          </a:prstGeom>
          <a:ln>
            <a:solidFill>
              <a:schemeClr val="accent1"/>
            </a:solidFill>
          </a:ln>
        </p:spPr>
      </p:pic>
      <p:sp>
        <p:nvSpPr>
          <p:cNvPr id="7" name="Rectangle 6">
            <a:extLst>
              <a:ext uri="{FF2B5EF4-FFF2-40B4-BE49-F238E27FC236}">
                <a16:creationId xmlns:a16="http://schemas.microsoft.com/office/drawing/2014/main" id="{D0EDA4AB-FD99-4EEB-B286-6A9623B6C7BE}"/>
              </a:ext>
            </a:extLst>
          </p:cNvPr>
          <p:cNvSpPr/>
          <p:nvPr/>
        </p:nvSpPr>
        <p:spPr>
          <a:xfrm>
            <a:off x="1043608" y="2131766"/>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Down 11">
            <a:extLst>
              <a:ext uri="{FF2B5EF4-FFF2-40B4-BE49-F238E27FC236}">
                <a16:creationId xmlns:a16="http://schemas.microsoft.com/office/drawing/2014/main" id="{6BD7678D-63FD-4F4B-96AE-EE7B9DCD7C89}"/>
              </a:ext>
            </a:extLst>
          </p:cNvPr>
          <p:cNvSpPr/>
          <p:nvPr/>
        </p:nvSpPr>
        <p:spPr>
          <a:xfrm rot="8668148">
            <a:off x="7040285" y="2861694"/>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E9F3B1-E6CD-47A5-817B-523E75FA5BD2}"/>
              </a:ext>
            </a:extLst>
          </p:cNvPr>
          <p:cNvSpPr/>
          <p:nvPr/>
        </p:nvSpPr>
        <p:spPr>
          <a:xfrm>
            <a:off x="5189760" y="2139702"/>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Arrow: Down 13">
            <a:extLst>
              <a:ext uri="{FF2B5EF4-FFF2-40B4-BE49-F238E27FC236}">
                <a16:creationId xmlns:a16="http://schemas.microsoft.com/office/drawing/2014/main" id="{ABF10369-6A65-440A-9801-C466E3E0B2E1}"/>
              </a:ext>
            </a:extLst>
          </p:cNvPr>
          <p:cNvSpPr/>
          <p:nvPr/>
        </p:nvSpPr>
        <p:spPr>
          <a:xfrm rot="8668148">
            <a:off x="2863822" y="2852168"/>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52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6899"/>
          </a:xfrm>
        </p:spPr>
        <p:txBody>
          <a:bodyPr>
            <a:normAutofit lnSpcReduction="10000"/>
          </a:bodyPr>
          <a:lstStyle/>
          <a:p>
            <a:r>
              <a:rPr lang="en-US" sz="2000" dirty="0"/>
              <a:t>992544869003104 has now has “</a:t>
            </a:r>
            <a:r>
              <a:rPr lang="en-US" sz="2000" dirty="0" err="1"/>
              <a:t>heb</a:t>
            </a:r>
            <a:r>
              <a:rPr lang="en-US" sz="2000" dirty="0"/>
              <a:t>” instead of “HEB” in 041 subfield a</a:t>
            </a:r>
            <a:endParaRPr lang="en-US" sz="1800" dirty="0"/>
          </a:p>
        </p:txBody>
      </p:sp>
      <p:graphicFrame>
        <p:nvGraphicFramePr>
          <p:cNvPr id="5" name="Table 5">
            <a:extLst>
              <a:ext uri="{FF2B5EF4-FFF2-40B4-BE49-F238E27FC236}">
                <a16:creationId xmlns:a16="http://schemas.microsoft.com/office/drawing/2014/main" id="{4CED0D16-BD49-43BD-A26B-F5B8686892D9}"/>
              </a:ext>
            </a:extLst>
          </p:cNvPr>
          <p:cNvGraphicFramePr>
            <a:graphicFrameLocks noGrp="1"/>
          </p:cNvGraphicFramePr>
          <p:nvPr>
            <p:extLst>
              <p:ext uri="{D42A27DB-BD31-4B8C-83A1-F6EECF244321}">
                <p14:modId xmlns:p14="http://schemas.microsoft.com/office/powerpoint/2010/main" val="2473336948"/>
              </p:ext>
            </p:extLst>
          </p:nvPr>
        </p:nvGraphicFramePr>
        <p:xfrm>
          <a:off x="395536" y="1347614"/>
          <a:ext cx="8208912" cy="309634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1038578248"/>
                    </a:ext>
                  </a:extLst>
                </a:gridCol>
                <a:gridCol w="4104456">
                  <a:extLst>
                    <a:ext uri="{9D8B030D-6E8A-4147-A177-3AD203B41FA5}">
                      <a16:colId xmlns:a16="http://schemas.microsoft.com/office/drawing/2014/main" val="873038396"/>
                    </a:ext>
                  </a:extLst>
                </a:gridCol>
              </a:tblGrid>
              <a:tr h="513385">
                <a:tc>
                  <a:txBody>
                    <a:bodyPr/>
                    <a:lstStyle/>
                    <a:p>
                      <a:r>
                        <a:rPr lang="en-US" dirty="0"/>
                        <a:t>Before</a:t>
                      </a:r>
                    </a:p>
                  </a:txBody>
                  <a:tcPr/>
                </a:tc>
                <a:tc>
                  <a:txBody>
                    <a:bodyPr/>
                    <a:lstStyle/>
                    <a:p>
                      <a:r>
                        <a:rPr lang="en-US" dirty="0"/>
                        <a:t>After</a:t>
                      </a:r>
                    </a:p>
                  </a:txBody>
                  <a:tcPr/>
                </a:tc>
                <a:extLst>
                  <a:ext uri="{0D108BD9-81ED-4DB2-BD59-A6C34878D82A}">
                    <a16:rowId xmlns:a16="http://schemas.microsoft.com/office/drawing/2014/main" val="2430561705"/>
                  </a:ext>
                </a:extLst>
              </a:tr>
              <a:tr h="25829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02167917"/>
                  </a:ext>
                </a:extLst>
              </a:tr>
            </a:tbl>
          </a:graphicData>
        </a:graphic>
      </p:graphicFrame>
      <p:pic>
        <p:nvPicPr>
          <p:cNvPr id="15" name="Picture 14">
            <a:extLst>
              <a:ext uri="{FF2B5EF4-FFF2-40B4-BE49-F238E27FC236}">
                <a16:creationId xmlns:a16="http://schemas.microsoft.com/office/drawing/2014/main" id="{B8D607D3-FD6D-42BE-AC5C-901563764DDA}"/>
              </a:ext>
            </a:extLst>
          </p:cNvPr>
          <p:cNvPicPr>
            <a:picLocks noChangeAspect="1"/>
          </p:cNvPicPr>
          <p:nvPr/>
        </p:nvPicPr>
        <p:blipFill>
          <a:blip r:embed="rId2"/>
          <a:stretch>
            <a:fillRect/>
          </a:stretch>
        </p:blipFill>
        <p:spPr>
          <a:xfrm>
            <a:off x="525964" y="1991540"/>
            <a:ext cx="3900640" cy="2088221"/>
          </a:xfrm>
          <a:prstGeom prst="rect">
            <a:avLst/>
          </a:prstGeom>
          <a:ln>
            <a:solidFill>
              <a:schemeClr val="accent1"/>
            </a:solidFill>
          </a:ln>
        </p:spPr>
      </p:pic>
      <p:sp>
        <p:nvSpPr>
          <p:cNvPr id="14" name="Arrow: Down 13">
            <a:extLst>
              <a:ext uri="{FF2B5EF4-FFF2-40B4-BE49-F238E27FC236}">
                <a16:creationId xmlns:a16="http://schemas.microsoft.com/office/drawing/2014/main" id="{ABF10369-6A65-440A-9801-C466E3E0B2E1}"/>
              </a:ext>
            </a:extLst>
          </p:cNvPr>
          <p:cNvSpPr/>
          <p:nvPr/>
        </p:nvSpPr>
        <p:spPr>
          <a:xfrm rot="8668148">
            <a:off x="1279645" y="3030276"/>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0063DE-F228-43D2-8B6A-7A67B48D57C8}"/>
              </a:ext>
            </a:extLst>
          </p:cNvPr>
          <p:cNvPicPr>
            <a:picLocks noChangeAspect="1"/>
          </p:cNvPicPr>
          <p:nvPr/>
        </p:nvPicPr>
        <p:blipFill>
          <a:blip r:embed="rId3"/>
          <a:stretch>
            <a:fillRect/>
          </a:stretch>
        </p:blipFill>
        <p:spPr>
          <a:xfrm>
            <a:off x="4587617" y="1991540"/>
            <a:ext cx="3773777" cy="2071321"/>
          </a:xfrm>
          <a:prstGeom prst="rect">
            <a:avLst/>
          </a:prstGeom>
          <a:ln>
            <a:solidFill>
              <a:schemeClr val="tx1"/>
            </a:solidFill>
          </a:ln>
        </p:spPr>
      </p:pic>
      <p:sp>
        <p:nvSpPr>
          <p:cNvPr id="7" name="Rectangle 6">
            <a:extLst>
              <a:ext uri="{FF2B5EF4-FFF2-40B4-BE49-F238E27FC236}">
                <a16:creationId xmlns:a16="http://schemas.microsoft.com/office/drawing/2014/main" id="{D0EDA4AB-FD99-4EEB-B286-6A9623B6C7BE}"/>
              </a:ext>
            </a:extLst>
          </p:cNvPr>
          <p:cNvSpPr/>
          <p:nvPr/>
        </p:nvSpPr>
        <p:spPr>
          <a:xfrm>
            <a:off x="516285" y="1991540"/>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Down 11">
            <a:extLst>
              <a:ext uri="{FF2B5EF4-FFF2-40B4-BE49-F238E27FC236}">
                <a16:creationId xmlns:a16="http://schemas.microsoft.com/office/drawing/2014/main" id="{6BD7678D-63FD-4F4B-96AE-EE7B9DCD7C89}"/>
              </a:ext>
            </a:extLst>
          </p:cNvPr>
          <p:cNvSpPr/>
          <p:nvPr/>
        </p:nvSpPr>
        <p:spPr>
          <a:xfrm rot="8668148">
            <a:off x="5312094" y="3045504"/>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E9F3B1-E6CD-47A5-817B-523E75FA5BD2}"/>
              </a:ext>
            </a:extLst>
          </p:cNvPr>
          <p:cNvSpPr/>
          <p:nvPr/>
        </p:nvSpPr>
        <p:spPr>
          <a:xfrm>
            <a:off x="4587617" y="1976475"/>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E0446CCD-F8A8-4BB6-BE4F-5E7AB25C9D96}"/>
              </a:ext>
            </a:extLst>
          </p:cNvPr>
          <p:cNvSpPr txBox="1"/>
          <p:nvPr/>
        </p:nvSpPr>
        <p:spPr>
          <a:xfrm>
            <a:off x="3147456" y="4219223"/>
            <a:ext cx="2216632" cy="584775"/>
          </a:xfrm>
          <a:prstGeom prst="rect">
            <a:avLst/>
          </a:prstGeom>
          <a:solidFill>
            <a:schemeClr val="bg1"/>
          </a:solidFill>
          <a:ln>
            <a:solidFill>
              <a:schemeClr val="tx1"/>
            </a:solidFill>
          </a:ln>
        </p:spPr>
        <p:txBody>
          <a:bodyPr wrap="square" rtlCol="0">
            <a:spAutoFit/>
          </a:bodyPr>
          <a:lstStyle/>
          <a:p>
            <a:r>
              <a:rPr lang="en-US" sz="1600" dirty="0"/>
              <a:t>The other 041 correctly did not change</a:t>
            </a:r>
          </a:p>
        </p:txBody>
      </p:sp>
      <p:cxnSp>
        <p:nvCxnSpPr>
          <p:cNvPr id="16" name="Straight Arrow Connector 15">
            <a:extLst>
              <a:ext uri="{FF2B5EF4-FFF2-40B4-BE49-F238E27FC236}">
                <a16:creationId xmlns:a16="http://schemas.microsoft.com/office/drawing/2014/main" id="{C45879F9-59D0-42FE-885F-D9A261A938AC}"/>
              </a:ext>
            </a:extLst>
          </p:cNvPr>
          <p:cNvCxnSpPr/>
          <p:nvPr/>
        </p:nvCxnSpPr>
        <p:spPr>
          <a:xfrm flipV="1">
            <a:off x="4211960" y="3291830"/>
            <a:ext cx="792088" cy="234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1CAAC8-20C6-4B4D-8C27-91D7B0BCDAC5}"/>
              </a:ext>
            </a:extLst>
          </p:cNvPr>
          <p:cNvCxnSpPr>
            <a:cxnSpLocks/>
          </p:cNvCxnSpPr>
          <p:nvPr/>
        </p:nvCxnSpPr>
        <p:spPr>
          <a:xfrm flipV="1">
            <a:off x="3989009" y="3521708"/>
            <a:ext cx="236805" cy="69751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9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992483369903104 did not change at all.  This is correct because it did not meet any of the criteria of the rules.</a:t>
            </a:r>
            <a:endParaRPr lang="en-US" sz="1800" dirty="0"/>
          </a:p>
        </p:txBody>
      </p:sp>
      <p:graphicFrame>
        <p:nvGraphicFramePr>
          <p:cNvPr id="5" name="Table 5">
            <a:extLst>
              <a:ext uri="{FF2B5EF4-FFF2-40B4-BE49-F238E27FC236}">
                <a16:creationId xmlns:a16="http://schemas.microsoft.com/office/drawing/2014/main" id="{4CED0D16-BD49-43BD-A26B-F5B8686892D9}"/>
              </a:ext>
            </a:extLst>
          </p:cNvPr>
          <p:cNvGraphicFramePr>
            <a:graphicFrameLocks noGrp="1"/>
          </p:cNvGraphicFramePr>
          <p:nvPr/>
        </p:nvGraphicFramePr>
        <p:xfrm>
          <a:off x="395536" y="1529546"/>
          <a:ext cx="8208912" cy="309634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1038578248"/>
                    </a:ext>
                  </a:extLst>
                </a:gridCol>
                <a:gridCol w="4104456">
                  <a:extLst>
                    <a:ext uri="{9D8B030D-6E8A-4147-A177-3AD203B41FA5}">
                      <a16:colId xmlns:a16="http://schemas.microsoft.com/office/drawing/2014/main" val="873038396"/>
                    </a:ext>
                  </a:extLst>
                </a:gridCol>
              </a:tblGrid>
              <a:tr h="513385">
                <a:tc>
                  <a:txBody>
                    <a:bodyPr/>
                    <a:lstStyle/>
                    <a:p>
                      <a:r>
                        <a:rPr lang="en-US" dirty="0"/>
                        <a:t>Before</a:t>
                      </a:r>
                    </a:p>
                  </a:txBody>
                  <a:tcPr/>
                </a:tc>
                <a:tc>
                  <a:txBody>
                    <a:bodyPr/>
                    <a:lstStyle/>
                    <a:p>
                      <a:r>
                        <a:rPr lang="en-US" dirty="0"/>
                        <a:t>After</a:t>
                      </a:r>
                    </a:p>
                  </a:txBody>
                  <a:tcPr/>
                </a:tc>
                <a:extLst>
                  <a:ext uri="{0D108BD9-81ED-4DB2-BD59-A6C34878D82A}">
                    <a16:rowId xmlns:a16="http://schemas.microsoft.com/office/drawing/2014/main" val="2430561705"/>
                  </a:ext>
                </a:extLst>
              </a:tr>
              <a:tr h="25829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02167917"/>
                  </a:ext>
                </a:extLst>
              </a:tr>
            </a:tbl>
          </a:graphicData>
        </a:graphic>
      </p:graphicFrame>
      <p:pic>
        <p:nvPicPr>
          <p:cNvPr id="8" name="Picture 7">
            <a:extLst>
              <a:ext uri="{FF2B5EF4-FFF2-40B4-BE49-F238E27FC236}">
                <a16:creationId xmlns:a16="http://schemas.microsoft.com/office/drawing/2014/main" id="{F61F092E-848C-4AC2-919A-33950A3FCDB6}"/>
              </a:ext>
            </a:extLst>
          </p:cNvPr>
          <p:cNvPicPr>
            <a:picLocks noChangeAspect="1"/>
          </p:cNvPicPr>
          <p:nvPr/>
        </p:nvPicPr>
        <p:blipFill>
          <a:blip r:embed="rId2"/>
          <a:stretch>
            <a:fillRect/>
          </a:stretch>
        </p:blipFill>
        <p:spPr>
          <a:xfrm>
            <a:off x="5419873" y="2071234"/>
            <a:ext cx="2615892" cy="2372724"/>
          </a:xfrm>
          <a:prstGeom prst="rect">
            <a:avLst/>
          </a:prstGeom>
        </p:spPr>
      </p:pic>
      <p:pic>
        <p:nvPicPr>
          <p:cNvPr id="13" name="Picture 12">
            <a:extLst>
              <a:ext uri="{FF2B5EF4-FFF2-40B4-BE49-F238E27FC236}">
                <a16:creationId xmlns:a16="http://schemas.microsoft.com/office/drawing/2014/main" id="{1C5A457C-0898-428A-AAE0-028098A515AE}"/>
              </a:ext>
            </a:extLst>
          </p:cNvPr>
          <p:cNvPicPr>
            <a:picLocks noChangeAspect="1"/>
          </p:cNvPicPr>
          <p:nvPr/>
        </p:nvPicPr>
        <p:blipFill>
          <a:blip r:embed="rId3"/>
          <a:stretch>
            <a:fillRect/>
          </a:stretch>
        </p:blipFill>
        <p:spPr>
          <a:xfrm>
            <a:off x="963536" y="2084853"/>
            <a:ext cx="2759774" cy="2416667"/>
          </a:xfrm>
          <a:prstGeom prst="rect">
            <a:avLst/>
          </a:prstGeom>
          <a:ln>
            <a:solidFill>
              <a:schemeClr val="accent1"/>
            </a:solidFill>
          </a:ln>
        </p:spPr>
      </p:pic>
      <p:sp>
        <p:nvSpPr>
          <p:cNvPr id="14" name="Arrow: Down 13">
            <a:extLst>
              <a:ext uri="{FF2B5EF4-FFF2-40B4-BE49-F238E27FC236}">
                <a16:creationId xmlns:a16="http://schemas.microsoft.com/office/drawing/2014/main" id="{ABF10369-6A65-440A-9801-C466E3E0B2E1}"/>
              </a:ext>
            </a:extLst>
          </p:cNvPr>
          <p:cNvSpPr/>
          <p:nvPr/>
        </p:nvSpPr>
        <p:spPr>
          <a:xfrm rot="8668148">
            <a:off x="2935830" y="2761154"/>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DA4AB-FD99-4EEB-B286-6A9623B6C7BE}"/>
              </a:ext>
            </a:extLst>
          </p:cNvPr>
          <p:cNvSpPr/>
          <p:nvPr/>
        </p:nvSpPr>
        <p:spPr>
          <a:xfrm>
            <a:off x="1064563" y="2072346"/>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Down 11">
            <a:extLst>
              <a:ext uri="{FF2B5EF4-FFF2-40B4-BE49-F238E27FC236}">
                <a16:creationId xmlns:a16="http://schemas.microsoft.com/office/drawing/2014/main" id="{6BD7678D-63FD-4F4B-96AE-EE7B9DCD7C89}"/>
              </a:ext>
            </a:extLst>
          </p:cNvPr>
          <p:cNvSpPr/>
          <p:nvPr/>
        </p:nvSpPr>
        <p:spPr>
          <a:xfrm rot="8668148">
            <a:off x="7184301" y="2788461"/>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E9F3B1-E6CD-47A5-817B-523E75FA5BD2}"/>
              </a:ext>
            </a:extLst>
          </p:cNvPr>
          <p:cNvSpPr/>
          <p:nvPr/>
        </p:nvSpPr>
        <p:spPr>
          <a:xfrm>
            <a:off x="5419873" y="2092892"/>
            <a:ext cx="1830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Arrow: Down 15">
            <a:extLst>
              <a:ext uri="{FF2B5EF4-FFF2-40B4-BE49-F238E27FC236}">
                <a16:creationId xmlns:a16="http://schemas.microsoft.com/office/drawing/2014/main" id="{3618796E-AE3D-4088-B653-68225271B8F8}"/>
              </a:ext>
            </a:extLst>
          </p:cNvPr>
          <p:cNvSpPr/>
          <p:nvPr/>
        </p:nvSpPr>
        <p:spPr>
          <a:xfrm rot="8668148">
            <a:off x="1891361" y="3927903"/>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E9239EC-340A-4CED-84E0-E9A8D6A50DC2}"/>
              </a:ext>
            </a:extLst>
          </p:cNvPr>
          <p:cNvSpPr/>
          <p:nvPr/>
        </p:nvSpPr>
        <p:spPr>
          <a:xfrm rot="8668148">
            <a:off x="6136162" y="3947516"/>
            <a:ext cx="360040" cy="432048"/>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95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this presentation we will show how to replace text in both control fields and non control fields (using examples 008 and 041)</a:t>
            </a:r>
          </a:p>
          <a:p>
            <a:r>
              <a:rPr lang="en-US" dirty="0"/>
              <a:t>The changes will be made only when a condition exists.  </a:t>
            </a:r>
          </a:p>
          <a:p>
            <a:r>
              <a:rPr lang="en-US" dirty="0"/>
              <a:t>This means it will not automatically change everything in a set.  </a:t>
            </a:r>
          </a:p>
          <a:p>
            <a:r>
              <a:rPr lang="en-US" dirty="0"/>
              <a:t>It will change only records in the set which meets a certain condition.  Further, in the records it will only change the fields which meet a certain condition.</a:t>
            </a:r>
          </a:p>
        </p:txBody>
      </p:sp>
    </p:spTree>
    <p:extLst>
      <p:ext uri="{BB962C8B-B14F-4D97-AF65-F5344CB8AC3E}">
        <p14:creationId xmlns:p14="http://schemas.microsoft.com/office/powerpoint/2010/main" val="162127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Question raised in blog </a:t>
            </a:r>
            <a:r>
              <a:rPr lang="en-US" dirty="0">
                <a:hlinkClick r:id="rId2"/>
              </a:rPr>
              <a:t>Alma Normalization Rule Examples</a:t>
            </a:r>
            <a:r>
              <a:rPr lang="en-US" dirty="0"/>
              <a:t>:</a:t>
            </a:r>
          </a:p>
        </p:txBody>
      </p:sp>
      <p:pic>
        <p:nvPicPr>
          <p:cNvPr id="5" name="Picture 4">
            <a:extLst>
              <a:ext uri="{FF2B5EF4-FFF2-40B4-BE49-F238E27FC236}">
                <a16:creationId xmlns:a16="http://schemas.microsoft.com/office/drawing/2014/main" id="{6444B4E6-9E7A-4AF3-A296-8864D0C75160}"/>
              </a:ext>
            </a:extLst>
          </p:cNvPr>
          <p:cNvPicPr>
            <a:picLocks noChangeAspect="1"/>
          </p:cNvPicPr>
          <p:nvPr/>
        </p:nvPicPr>
        <p:blipFill>
          <a:blip r:embed="rId3"/>
          <a:stretch>
            <a:fillRect/>
          </a:stretch>
        </p:blipFill>
        <p:spPr>
          <a:xfrm>
            <a:off x="0" y="1598941"/>
            <a:ext cx="9144000" cy="2556985"/>
          </a:xfrm>
          <a:prstGeom prst="rect">
            <a:avLst/>
          </a:prstGeom>
        </p:spPr>
      </p:pic>
    </p:spTree>
    <p:extLst>
      <p:ext uri="{BB962C8B-B14F-4D97-AF65-F5344CB8AC3E}">
        <p14:creationId xmlns:p14="http://schemas.microsoft.com/office/powerpoint/2010/main" val="103083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D41FB-2FE5-46DD-B9BC-49933C3BBF7D}"/>
              </a:ext>
            </a:extLst>
          </p:cNvPr>
          <p:cNvPicPr>
            <a:picLocks noChangeAspect="1"/>
          </p:cNvPicPr>
          <p:nvPr/>
        </p:nvPicPr>
        <p:blipFill>
          <a:blip r:embed="rId2"/>
          <a:stretch>
            <a:fillRect/>
          </a:stretch>
        </p:blipFill>
        <p:spPr>
          <a:xfrm>
            <a:off x="2857500" y="1977752"/>
            <a:ext cx="3429000" cy="1962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638468"/>
          </a:xfrm>
        </p:spPr>
        <p:txBody>
          <a:bodyPr>
            <a:normAutofit fontScale="92500" lnSpcReduction="20000"/>
          </a:bodyPr>
          <a:lstStyle/>
          <a:p>
            <a:r>
              <a:rPr lang="en-US" sz="2000" dirty="0"/>
              <a:t>For example this record has “HUN” instead of “</a:t>
            </a:r>
            <a:r>
              <a:rPr lang="en-US" sz="2000" dirty="0" err="1"/>
              <a:t>hun</a:t>
            </a:r>
            <a:r>
              <a:rPr lang="en-US" sz="2000" dirty="0"/>
              <a:t>” in position 35-37 of the 008.</a:t>
            </a:r>
          </a:p>
          <a:p>
            <a:r>
              <a:rPr lang="en-US" sz="2000" dirty="0"/>
              <a:t>The institution wants to change “HUN” to “</a:t>
            </a:r>
            <a:r>
              <a:rPr lang="en-US" sz="2000" dirty="0" err="1"/>
              <a:t>hun</a:t>
            </a:r>
            <a:r>
              <a:rPr lang="en-US" sz="2000" dirty="0"/>
              <a:t>” in position 35-37 of the 008.</a:t>
            </a:r>
          </a:p>
          <a:p>
            <a:endParaRPr lang="en-US" sz="2000" dirty="0"/>
          </a:p>
        </p:txBody>
      </p:sp>
      <p:sp>
        <p:nvSpPr>
          <p:cNvPr id="6" name="Rectangle 5">
            <a:extLst>
              <a:ext uri="{FF2B5EF4-FFF2-40B4-BE49-F238E27FC236}">
                <a16:creationId xmlns:a16="http://schemas.microsoft.com/office/drawing/2014/main" id="{FFBB4917-F9E3-47A4-B7AE-C410A8376333}"/>
              </a:ext>
            </a:extLst>
          </p:cNvPr>
          <p:cNvSpPr/>
          <p:nvPr/>
        </p:nvSpPr>
        <p:spPr>
          <a:xfrm>
            <a:off x="5710274" y="2355055"/>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97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4174C7-93E6-4A97-9227-05B548E146B4}"/>
              </a:ext>
            </a:extLst>
          </p:cNvPr>
          <p:cNvPicPr>
            <a:picLocks noChangeAspect="1"/>
          </p:cNvPicPr>
          <p:nvPr/>
        </p:nvPicPr>
        <p:blipFill>
          <a:blip r:embed="rId2"/>
          <a:stretch>
            <a:fillRect/>
          </a:stretch>
        </p:blipFill>
        <p:spPr>
          <a:xfrm>
            <a:off x="1776412" y="1774676"/>
            <a:ext cx="5591175" cy="23812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638468"/>
          </a:xfrm>
        </p:spPr>
        <p:txBody>
          <a:bodyPr>
            <a:normAutofit fontScale="92500" lnSpcReduction="20000"/>
          </a:bodyPr>
          <a:lstStyle/>
          <a:p>
            <a:r>
              <a:rPr lang="en-US" sz="2000" dirty="0"/>
              <a:t>For example this record has “HEB” instead of “</a:t>
            </a:r>
            <a:r>
              <a:rPr lang="en-US" sz="2000" dirty="0" err="1"/>
              <a:t>heb</a:t>
            </a:r>
            <a:r>
              <a:rPr lang="en-US" sz="2000" dirty="0"/>
              <a:t>” in 041 subfield a</a:t>
            </a:r>
          </a:p>
          <a:p>
            <a:r>
              <a:rPr lang="en-US" sz="2000" dirty="0"/>
              <a:t>The institution wants to change “HEB” to “</a:t>
            </a:r>
            <a:r>
              <a:rPr lang="en-US" sz="2000" dirty="0" err="1"/>
              <a:t>heb</a:t>
            </a:r>
            <a:r>
              <a:rPr lang="en-US" sz="2000" dirty="0"/>
              <a:t>” in 041 subfield a</a:t>
            </a:r>
          </a:p>
          <a:p>
            <a:endParaRPr lang="en-US" sz="2000" dirty="0"/>
          </a:p>
        </p:txBody>
      </p:sp>
      <p:sp>
        <p:nvSpPr>
          <p:cNvPr id="6" name="Rectangle 5">
            <a:extLst>
              <a:ext uri="{FF2B5EF4-FFF2-40B4-BE49-F238E27FC236}">
                <a16:creationId xmlns:a16="http://schemas.microsoft.com/office/drawing/2014/main" id="{FFBB4917-F9E3-47A4-B7AE-C410A8376333}"/>
              </a:ext>
            </a:extLst>
          </p:cNvPr>
          <p:cNvSpPr/>
          <p:nvPr/>
        </p:nvSpPr>
        <p:spPr>
          <a:xfrm>
            <a:off x="2771800" y="2836712"/>
            <a:ext cx="648072" cy="311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00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816423"/>
          </a:xfrm>
        </p:spPr>
        <p:txBody>
          <a:bodyPr>
            <a:normAutofit/>
          </a:bodyPr>
          <a:lstStyle/>
          <a:p>
            <a:r>
              <a:rPr lang="en-US" sz="2000" dirty="0"/>
              <a:t>In the first case we do not want to change every record in the set to have “</a:t>
            </a:r>
            <a:r>
              <a:rPr lang="en-US" sz="2000" dirty="0" err="1"/>
              <a:t>hun</a:t>
            </a:r>
            <a:r>
              <a:rPr lang="en-US" sz="2000" dirty="0"/>
              <a:t>” in position 35-37 of the 008.  We only want to change the record if it has “HUN” in position 35-37 of the 008.</a:t>
            </a:r>
          </a:p>
          <a:p>
            <a:r>
              <a:rPr lang="en-US" sz="2000" dirty="0"/>
              <a:t>In the second case we do not want to change every record in the set to have 041__ $$a </a:t>
            </a:r>
            <a:r>
              <a:rPr lang="en-US" sz="2000" dirty="0" err="1"/>
              <a:t>heb.</a:t>
            </a:r>
            <a:r>
              <a:rPr lang="en-US" sz="2000" dirty="0"/>
              <a:t>  We only want to change the text if it has 041__ $$a HEB.</a:t>
            </a:r>
          </a:p>
          <a:p>
            <a:r>
              <a:rPr lang="en-US" sz="2000" dirty="0"/>
              <a:t>And even more so: we only want to change the specific field in the record which has 041__ $$a HEB.  The record may have multiple 041 fields.  We only want to change the field which now has HEB.</a:t>
            </a:r>
          </a:p>
        </p:txBody>
      </p:sp>
    </p:spTree>
    <p:extLst>
      <p:ext uri="{BB962C8B-B14F-4D97-AF65-F5344CB8AC3E}">
        <p14:creationId xmlns:p14="http://schemas.microsoft.com/office/powerpoint/2010/main" val="24423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The normalization routines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16191</TotalTime>
  <Words>1263</Words>
  <Application>Microsoft Office PowerPoint</Application>
  <PresentationFormat>On-screen Show (16:9)</PresentationFormat>
  <Paragraphs>134</Paragraphs>
  <Slides>34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IGeLU_2016_16X9 (1)</vt:lpstr>
      <vt:lpstr>Ex_Libris_2020</vt:lpstr>
      <vt:lpstr>How to use normalization rules to change the text of invalid language codes in fields 008 and 041</vt:lpstr>
      <vt:lpstr>PowerPoint Presentation</vt:lpstr>
      <vt:lpstr>Introduction</vt:lpstr>
      <vt:lpstr>Introduction</vt:lpstr>
      <vt:lpstr>Introduction</vt:lpstr>
      <vt:lpstr>Introduction</vt:lpstr>
      <vt:lpstr>Introduction</vt:lpstr>
      <vt:lpstr>Introduction</vt:lpstr>
      <vt:lpstr>The normalization routines</vt:lpstr>
      <vt:lpstr>The normalization routines</vt:lpstr>
      <vt:lpstr>The normalization routines</vt:lpstr>
      <vt:lpstr>The normalization routines</vt:lpstr>
      <vt:lpstr>The normalization routines</vt:lpstr>
      <vt:lpstr>The normalization routines</vt:lpstr>
      <vt:lpstr>The normalization processes</vt:lpstr>
      <vt:lpstr>The normalization processes</vt:lpstr>
      <vt:lpstr>The normalization processes</vt:lpstr>
      <vt:lpstr>The normalization processes</vt:lpstr>
      <vt:lpstr>The normalization processes</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Running the normalization process on a set</vt:lpstr>
      <vt:lpstr>Results</vt:lpstr>
      <vt:lpstr>Results</vt:lpstr>
      <vt:lpstr>Results</vt:lpstr>
      <vt:lpstr>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1585</cp:revision>
  <dcterms:created xsi:type="dcterms:W3CDTF">2017-01-02T15:10:30Z</dcterms:created>
  <dcterms:modified xsi:type="dcterms:W3CDTF">2020-07-23T12:46:20Z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